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56" r:id="rId2"/>
    <p:sldId id="257" r:id="rId3"/>
    <p:sldId id="259" r:id="rId4"/>
    <p:sldId id="258" r:id="rId5"/>
    <p:sldId id="266" r:id="rId6"/>
    <p:sldId id="267" r:id="rId7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82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7222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22/01/1445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chemeClr val="accent2">
                <a:lumMod val="60000"/>
                <a:lumOff val="40000"/>
              </a:scheme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84327" y="1547889"/>
            <a:ext cx="52593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B Mitra" panose="00000400000000000000" pitchFamily="2" charset="-78"/>
              </a:rPr>
              <a:t>گزارش عملکـــرد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حوزه محتوای دیجیتال </a:t>
            </a:r>
          </a:p>
          <a:p>
            <a:pPr algn="ctr" rtl="1"/>
            <a:r>
              <a:rPr lang="fa-IR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sz="2000" b="1" dirty="0">
                <a:solidFill>
                  <a:schemeClr val="accent4">
                    <a:lumMod val="20000"/>
                    <a:lumOff val="80000"/>
                  </a:schemeClr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sz="20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535" y="409231"/>
            <a:ext cx="908774" cy="8089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A5F7C93-C37B-8DE9-42A8-1BE87E00744C}"/>
              </a:ext>
            </a:extLst>
          </p:cNvPr>
          <p:cNvSpPr/>
          <p:nvPr/>
        </p:nvSpPr>
        <p:spPr>
          <a:xfrm>
            <a:off x="125529" y="440945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F7549-8FA8-EC00-5F8F-DA411AF96AF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94" y="340679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0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63761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سایت</a:t>
            </a:r>
            <a:r>
              <a:rPr lang="en-US" sz="2000" b="1" dirty="0">
                <a:solidFill>
                  <a:prstClr val="white"/>
                </a:solidFill>
                <a:cs typeface="B Mitra" panose="00000400000000000000" pitchFamily="2" charset="-78"/>
              </a:rPr>
              <a:t> /</a:t>
            </a: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آدرس سایت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16392" y="3192969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5004051" y="3836163"/>
            <a:ext cx="12378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معرفی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فعالیت: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 b="2636"/>
          <a:stretch>
            <a:fillRect/>
          </a:stretch>
        </p:blipFill>
        <p:spPr>
          <a:xfrm>
            <a:off x="4778213" y="8574374"/>
            <a:ext cx="1937380" cy="1117621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731725" y="6214497"/>
            <a:ext cx="150073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میزان بازدید و آمار: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6838" y="6557177"/>
            <a:ext cx="58191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</a:t>
            </a:r>
            <a:endParaRPr lang="fa-IR" sz="1100" dirty="0">
              <a:cs typeface="B Zar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2" name="8-Point Star 31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183" y="2131858"/>
            <a:ext cx="6852817" cy="9186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معرفی فعالیت (وب گاه، شبکه اجتماعی، نرم افزار کاربردی، سامانه هوشمند، اینفوگرافیک، فیلم ، پادکست و ...  )  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5177023" y="4961209"/>
            <a:ext cx="107914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آدرس لینک: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03E067-22C5-4BCE-E228-31F2F7D34A93}"/>
              </a:ext>
            </a:extLst>
          </p:cNvPr>
          <p:cNvSpPr/>
          <p:nvPr/>
        </p:nvSpPr>
        <p:spPr>
          <a:xfrm>
            <a:off x="284554" y="28191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C3816D-E57D-791D-DC86-46B23913A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181652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818FB2-4A3A-E207-F11F-D960E8532B27}"/>
              </a:ext>
            </a:extLst>
          </p:cNvPr>
          <p:cNvSpPr txBox="1"/>
          <p:nvPr/>
        </p:nvSpPr>
        <p:spPr>
          <a:xfrm>
            <a:off x="888588" y="109110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03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1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2853" y="9227746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8-Point Star 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3" y="2115615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اهداف و برنامه ها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58753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53" y="3642610"/>
            <a:ext cx="55909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000" dirty="0">
                <a:cs typeface="B Mitra" panose="00000400000000000000" pitchFamily="2" charset="-78"/>
              </a:rPr>
              <a:t>اهداف ......</a:t>
            </a:r>
          </a:p>
          <a:p>
            <a:endParaRPr lang="fa-IR" sz="2000" dirty="0">
              <a:cs typeface="B Mitra" panose="00000400000000000000" pitchFamily="2" charset="-78"/>
            </a:endParaRPr>
          </a:p>
          <a:p>
            <a:endParaRPr lang="fa-IR" sz="2000" dirty="0">
              <a:cs typeface="B Mitra" panose="00000400000000000000" pitchFamily="2" charset="-78"/>
            </a:endParaRPr>
          </a:p>
          <a:p>
            <a:endParaRPr lang="fa-IR" sz="2000" dirty="0">
              <a:cs typeface="B Mitra" panose="00000400000000000000" pitchFamily="2" charset="-78"/>
            </a:endParaRPr>
          </a:p>
          <a:p>
            <a:r>
              <a:rPr lang="fa-IR" sz="2000" dirty="0">
                <a:cs typeface="B Mitra" panose="00000400000000000000" pitchFamily="2" charset="-78"/>
              </a:rPr>
              <a:t>نحوه برنامه‌ریزی............</a:t>
            </a:r>
            <a:endParaRPr lang="en-US" sz="2000" dirty="0">
              <a:cs typeface="B Mitra" panose="00000400000000000000" pitchFamily="2" charset="-78"/>
            </a:endParaRPr>
          </a:p>
        </p:txBody>
      </p:sp>
      <p:pic>
        <p:nvPicPr>
          <p:cNvPr id="15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 b="2636"/>
          <a:stretch>
            <a:fillRect/>
          </a:stretch>
        </p:blipFill>
        <p:spPr>
          <a:xfrm>
            <a:off x="4819908" y="8530184"/>
            <a:ext cx="2074604" cy="1334125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2398AA-D26E-45B9-3AAE-0884019EC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816EA14-F95F-7A77-BE6A-B871EF7E0D88}"/>
              </a:ext>
            </a:extLst>
          </p:cNvPr>
          <p:cNvSpPr/>
          <p:nvPr/>
        </p:nvSpPr>
        <p:spPr>
          <a:xfrm>
            <a:off x="284554" y="28191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406BED-5518-B96F-8420-6F18FA664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181652"/>
            <a:ext cx="774259" cy="9754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0EBCCDA-2862-2B09-419A-710C5215A2B0}"/>
              </a:ext>
            </a:extLst>
          </p:cNvPr>
          <p:cNvSpPr txBox="1"/>
          <p:nvPr/>
        </p:nvSpPr>
        <p:spPr>
          <a:xfrm>
            <a:off x="888588" y="109110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95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827335"/>
            <a:ext cx="6852817" cy="5797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هیئت تحریریه و همکاران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07275" y="2753824"/>
            <a:ext cx="998145" cy="1055725"/>
            <a:chOff x="575409" y="1482031"/>
            <a:chExt cx="1375625" cy="1454981"/>
          </a:xfrm>
        </p:grpSpPr>
        <p:sp>
          <p:nvSpPr>
            <p:cNvPr id="31" name="Rectangle 30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1726796" y="2753824"/>
            <a:ext cx="998145" cy="1055725"/>
            <a:chOff x="575409" y="1482031"/>
            <a:chExt cx="1375625" cy="1454981"/>
          </a:xfrm>
        </p:grpSpPr>
        <p:sp>
          <p:nvSpPr>
            <p:cNvPr id="59" name="Rectangle 58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2984638" y="2753824"/>
            <a:ext cx="998145" cy="1055725"/>
            <a:chOff x="575409" y="1482031"/>
            <a:chExt cx="1375625" cy="1454981"/>
          </a:xfrm>
        </p:grpSpPr>
        <p:sp>
          <p:nvSpPr>
            <p:cNvPr id="67" name="Rectangle 66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4267846" y="2753824"/>
            <a:ext cx="998145" cy="1055725"/>
            <a:chOff x="575409" y="1482031"/>
            <a:chExt cx="1375625" cy="1454981"/>
          </a:xfrm>
        </p:grpSpPr>
        <p:sp>
          <p:nvSpPr>
            <p:cNvPr id="75" name="Rectangle 74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562437" y="2753036"/>
            <a:ext cx="3833402" cy="1879154"/>
            <a:chOff x="1562437" y="2839395"/>
            <a:chExt cx="3833402" cy="2113027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529718" y="2753824"/>
            <a:ext cx="998145" cy="1055725"/>
            <a:chOff x="575409" y="1482031"/>
            <a:chExt cx="1375625" cy="1454981"/>
          </a:xfrm>
        </p:grpSpPr>
        <p:sp>
          <p:nvSpPr>
            <p:cNvPr id="83" name="Rectangle 82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85" name="Rectangle 84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89" name="Shape 820"/>
          <p:cNvSpPr/>
          <p:nvPr/>
        </p:nvSpPr>
        <p:spPr>
          <a:xfrm>
            <a:off x="215225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0" name="Shape 820"/>
          <p:cNvSpPr/>
          <p:nvPr/>
        </p:nvSpPr>
        <p:spPr>
          <a:xfrm>
            <a:off x="1537456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1" name="Shape 820"/>
          <p:cNvSpPr/>
          <p:nvPr/>
        </p:nvSpPr>
        <p:spPr>
          <a:xfrm>
            <a:off x="279258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2" name="Shape 820"/>
          <p:cNvSpPr/>
          <p:nvPr/>
        </p:nvSpPr>
        <p:spPr>
          <a:xfrm>
            <a:off x="404607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3" name="Shape 820"/>
          <p:cNvSpPr/>
          <p:nvPr/>
        </p:nvSpPr>
        <p:spPr>
          <a:xfrm>
            <a:off x="5337300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grpSp>
        <p:nvGrpSpPr>
          <p:cNvPr id="182" name="Group 181"/>
          <p:cNvGrpSpPr/>
          <p:nvPr/>
        </p:nvGrpSpPr>
        <p:grpSpPr>
          <a:xfrm>
            <a:off x="407275" y="4793340"/>
            <a:ext cx="998145" cy="1055725"/>
            <a:chOff x="575409" y="1482031"/>
            <a:chExt cx="1375625" cy="1454981"/>
          </a:xfrm>
        </p:grpSpPr>
        <p:sp>
          <p:nvSpPr>
            <p:cNvPr id="183" name="Rectangle 182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4" name="Group 183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85" name="Rectangle 184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6" name="Rectangle 185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8" name="Rectangle 187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89" name="Group 188"/>
          <p:cNvGrpSpPr/>
          <p:nvPr/>
        </p:nvGrpSpPr>
        <p:grpSpPr>
          <a:xfrm>
            <a:off x="1726796" y="4793340"/>
            <a:ext cx="998145" cy="1055725"/>
            <a:chOff x="575409" y="1482031"/>
            <a:chExt cx="1375625" cy="1454981"/>
          </a:xfrm>
        </p:grpSpPr>
        <p:sp>
          <p:nvSpPr>
            <p:cNvPr id="190" name="Rectangle 189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1" name="Group 190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92" name="Rectangle 191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96" name="Group 195"/>
          <p:cNvGrpSpPr/>
          <p:nvPr/>
        </p:nvGrpSpPr>
        <p:grpSpPr>
          <a:xfrm>
            <a:off x="2984638" y="4793340"/>
            <a:ext cx="998145" cy="1055725"/>
            <a:chOff x="575409" y="1482031"/>
            <a:chExt cx="1375625" cy="1454981"/>
          </a:xfrm>
        </p:grpSpPr>
        <p:sp>
          <p:nvSpPr>
            <p:cNvPr id="197" name="Rectangle 196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8" name="Group 197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99" name="Rectangle 19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03" name="Group 202"/>
          <p:cNvGrpSpPr/>
          <p:nvPr/>
        </p:nvGrpSpPr>
        <p:grpSpPr>
          <a:xfrm>
            <a:off x="4267846" y="4793340"/>
            <a:ext cx="998145" cy="1055725"/>
            <a:chOff x="575409" y="1482031"/>
            <a:chExt cx="1375625" cy="1454981"/>
          </a:xfrm>
        </p:grpSpPr>
        <p:sp>
          <p:nvSpPr>
            <p:cNvPr id="204" name="Rectangle 203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06" name="Rectangle 20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10" name="Group 209"/>
          <p:cNvGrpSpPr/>
          <p:nvPr/>
        </p:nvGrpSpPr>
        <p:grpSpPr>
          <a:xfrm>
            <a:off x="1562437" y="4792552"/>
            <a:ext cx="3833402" cy="1879154"/>
            <a:chOff x="1562437" y="2839395"/>
            <a:chExt cx="3833402" cy="2113027"/>
          </a:xfrm>
        </p:grpSpPr>
        <p:cxnSp>
          <p:nvCxnSpPr>
            <p:cNvPr id="211" name="Straight Connector 210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Group 214"/>
          <p:cNvGrpSpPr/>
          <p:nvPr/>
        </p:nvGrpSpPr>
        <p:grpSpPr>
          <a:xfrm>
            <a:off x="5529718" y="4793340"/>
            <a:ext cx="998145" cy="1055725"/>
            <a:chOff x="575409" y="1482031"/>
            <a:chExt cx="1375625" cy="1454981"/>
          </a:xfrm>
        </p:grpSpPr>
        <p:sp>
          <p:nvSpPr>
            <p:cNvPr id="216" name="Rectangle 215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7" name="Group 216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18" name="Rectangle 217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22" name="Shape 820"/>
          <p:cNvSpPr/>
          <p:nvPr/>
        </p:nvSpPr>
        <p:spPr>
          <a:xfrm>
            <a:off x="215225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3" name="Shape 820"/>
          <p:cNvSpPr/>
          <p:nvPr/>
        </p:nvSpPr>
        <p:spPr>
          <a:xfrm>
            <a:off x="1537456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4" name="Shape 820"/>
          <p:cNvSpPr/>
          <p:nvPr/>
        </p:nvSpPr>
        <p:spPr>
          <a:xfrm>
            <a:off x="2792588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5" name="Shape 820"/>
          <p:cNvSpPr/>
          <p:nvPr/>
        </p:nvSpPr>
        <p:spPr>
          <a:xfrm>
            <a:off x="4046078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6" name="Shape 820"/>
          <p:cNvSpPr/>
          <p:nvPr/>
        </p:nvSpPr>
        <p:spPr>
          <a:xfrm>
            <a:off x="5337300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grpSp>
        <p:nvGrpSpPr>
          <p:cNvPr id="227" name="Group 226"/>
          <p:cNvGrpSpPr/>
          <p:nvPr/>
        </p:nvGrpSpPr>
        <p:grpSpPr>
          <a:xfrm>
            <a:off x="407275" y="6828463"/>
            <a:ext cx="998145" cy="1055725"/>
            <a:chOff x="575409" y="1482031"/>
            <a:chExt cx="1375625" cy="1454981"/>
          </a:xfrm>
        </p:grpSpPr>
        <p:sp>
          <p:nvSpPr>
            <p:cNvPr id="228" name="Rectangle 227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9" name="Group 228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30" name="Rectangle 229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1" name="Rectangle 230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2" name="Rectangle 231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3" name="Rectangle 232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34" name="Group 233"/>
          <p:cNvGrpSpPr/>
          <p:nvPr/>
        </p:nvGrpSpPr>
        <p:grpSpPr>
          <a:xfrm>
            <a:off x="1726796" y="6828463"/>
            <a:ext cx="998145" cy="1055725"/>
            <a:chOff x="575409" y="1482031"/>
            <a:chExt cx="1375625" cy="1454981"/>
          </a:xfrm>
        </p:grpSpPr>
        <p:sp>
          <p:nvSpPr>
            <p:cNvPr id="235" name="Rectangle 234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6" name="Group 235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37" name="Rectangle 236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8" name="Rectangle 237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9" name="Rectangle 238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0" name="Rectangle 239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41" name="Group 240"/>
          <p:cNvGrpSpPr/>
          <p:nvPr/>
        </p:nvGrpSpPr>
        <p:grpSpPr>
          <a:xfrm>
            <a:off x="2984638" y="6828463"/>
            <a:ext cx="998145" cy="1055725"/>
            <a:chOff x="575409" y="1482031"/>
            <a:chExt cx="1375625" cy="1454981"/>
          </a:xfrm>
        </p:grpSpPr>
        <p:sp>
          <p:nvSpPr>
            <p:cNvPr id="242" name="Rectangle 241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3" name="Group 242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44" name="Rectangle 243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5" name="Rectangle 244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6" name="Rectangle 245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7" name="Rectangle 246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48" name="Group 247"/>
          <p:cNvGrpSpPr/>
          <p:nvPr/>
        </p:nvGrpSpPr>
        <p:grpSpPr>
          <a:xfrm>
            <a:off x="4267846" y="6828463"/>
            <a:ext cx="998145" cy="1055725"/>
            <a:chOff x="575409" y="1482031"/>
            <a:chExt cx="1375625" cy="1454981"/>
          </a:xfrm>
        </p:grpSpPr>
        <p:sp>
          <p:nvSpPr>
            <p:cNvPr id="249" name="Rectangle 248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0" name="Group 249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51" name="Rectangle 250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2" name="Rectangle 251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3" name="Rectangle 252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4" name="Rectangle 253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55" name="Group 254"/>
          <p:cNvGrpSpPr/>
          <p:nvPr/>
        </p:nvGrpSpPr>
        <p:grpSpPr>
          <a:xfrm>
            <a:off x="1562437" y="6827675"/>
            <a:ext cx="3833402" cy="1879154"/>
            <a:chOff x="1562437" y="2839395"/>
            <a:chExt cx="3833402" cy="2113027"/>
          </a:xfrm>
        </p:grpSpPr>
        <p:cxnSp>
          <p:nvCxnSpPr>
            <p:cNvPr id="256" name="Straight Connector 255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0" name="Group 259"/>
          <p:cNvGrpSpPr/>
          <p:nvPr/>
        </p:nvGrpSpPr>
        <p:grpSpPr>
          <a:xfrm>
            <a:off x="5529718" y="6828463"/>
            <a:ext cx="998145" cy="1055725"/>
            <a:chOff x="575409" y="1482031"/>
            <a:chExt cx="1375625" cy="1454981"/>
          </a:xfrm>
        </p:grpSpPr>
        <p:sp>
          <p:nvSpPr>
            <p:cNvPr id="261" name="Rectangle 260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2" name="Group 261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63" name="Rectangle 26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4" name="Rectangle 26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6" name="Rectangle 26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67" name="Shape 820"/>
          <p:cNvSpPr/>
          <p:nvPr/>
        </p:nvSpPr>
        <p:spPr>
          <a:xfrm>
            <a:off x="215225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68" name="Shape 820"/>
          <p:cNvSpPr/>
          <p:nvPr/>
        </p:nvSpPr>
        <p:spPr>
          <a:xfrm>
            <a:off x="1537456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69" name="Shape 820"/>
          <p:cNvSpPr/>
          <p:nvPr/>
        </p:nvSpPr>
        <p:spPr>
          <a:xfrm>
            <a:off x="2792588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70" name="Shape 820"/>
          <p:cNvSpPr/>
          <p:nvPr/>
        </p:nvSpPr>
        <p:spPr>
          <a:xfrm>
            <a:off x="4046078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71" name="Shape 820"/>
          <p:cNvSpPr/>
          <p:nvPr/>
        </p:nvSpPr>
        <p:spPr>
          <a:xfrm>
            <a:off x="5337300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4" name="8-Point Star 15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155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 b="2636"/>
          <a:stretch>
            <a:fillRect/>
          </a:stretch>
        </p:blipFill>
        <p:spPr>
          <a:xfrm>
            <a:off x="4734490" y="8558753"/>
            <a:ext cx="2074604" cy="1334125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2AC927-84A9-8D03-3277-5A449FA360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4960AE-0F33-1BB7-DAEB-2A824CB762CD}"/>
              </a:ext>
            </a:extLst>
          </p:cNvPr>
          <p:cNvSpPr/>
          <p:nvPr/>
        </p:nvSpPr>
        <p:spPr>
          <a:xfrm>
            <a:off x="284554" y="28191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0D1A54-32CD-391C-FA58-3D501F2F8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181652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079C26-4D60-E398-A17E-02CAA8DE46F4}"/>
              </a:ext>
            </a:extLst>
          </p:cNvPr>
          <p:cNvSpPr txBox="1"/>
          <p:nvPr/>
        </p:nvSpPr>
        <p:spPr>
          <a:xfrm>
            <a:off x="709683" y="892318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47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786"/>
          <p:cNvSpPr>
            <a:spLocks noGrp="1"/>
          </p:cNvSpPr>
          <p:nvPr>
            <p:ph type="pic" idx="3"/>
          </p:nvPr>
        </p:nvSpPr>
        <p:spPr>
          <a:xfrm>
            <a:off x="703000" y="3509511"/>
            <a:ext cx="2557229" cy="27236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Shape 786"/>
          <p:cNvSpPr>
            <a:spLocks noGrp="1"/>
          </p:cNvSpPr>
          <p:nvPr>
            <p:ph type="pic" idx="3"/>
          </p:nvPr>
        </p:nvSpPr>
        <p:spPr>
          <a:xfrm>
            <a:off x="3668540" y="3486651"/>
            <a:ext cx="2557229" cy="270840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7" name="Shape 786"/>
          <p:cNvSpPr>
            <a:spLocks noGrp="1"/>
          </p:cNvSpPr>
          <p:nvPr>
            <p:ph type="pic" idx="3"/>
          </p:nvPr>
        </p:nvSpPr>
        <p:spPr>
          <a:xfrm>
            <a:off x="765828" y="6530340"/>
            <a:ext cx="2557229" cy="2194560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8" name="Shape 786"/>
          <p:cNvSpPr>
            <a:spLocks noGrp="1"/>
          </p:cNvSpPr>
          <p:nvPr>
            <p:ph type="pic" idx="3"/>
          </p:nvPr>
        </p:nvSpPr>
        <p:spPr>
          <a:xfrm>
            <a:off x="3668540" y="6452834"/>
            <a:ext cx="2557229" cy="22492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8" name="Rectangle 27"/>
          <p:cNvSpPr/>
          <p:nvPr/>
        </p:nvSpPr>
        <p:spPr>
          <a:xfrm>
            <a:off x="0" y="1827335"/>
            <a:ext cx="6852817" cy="5797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chemeClr val="bg1"/>
                </a:solidFill>
                <a:cs typeface="B Titr" panose="00000700000000000000" pitchFamily="2" charset="-78"/>
              </a:rPr>
              <a:t>گزارش تصویری</a:t>
            </a:r>
            <a:endParaRPr lang="en-US" sz="2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5" name="8-Point Star 34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36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 b="2636"/>
          <a:stretch>
            <a:fillRect/>
          </a:stretch>
        </p:blipFill>
        <p:spPr>
          <a:xfrm>
            <a:off x="4734490" y="8558753"/>
            <a:ext cx="2074604" cy="1334125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6E531F-CB84-3BB3-CFE7-7CEE8D1F6A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4DDD7D-B30C-C88B-6F75-91155B433EDB}"/>
              </a:ext>
            </a:extLst>
          </p:cNvPr>
          <p:cNvSpPr/>
          <p:nvPr/>
        </p:nvSpPr>
        <p:spPr>
          <a:xfrm>
            <a:off x="284554" y="28191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8230F3-2174-7209-88A0-5A3427077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181652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F7FD58-534F-D780-5C2E-D55E71AD1279}"/>
              </a:ext>
            </a:extLst>
          </p:cNvPr>
          <p:cNvSpPr txBox="1"/>
          <p:nvPr/>
        </p:nvSpPr>
        <p:spPr>
          <a:xfrm>
            <a:off x="809075" y="85256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محتوای دیجیتال 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0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83" y="1502833"/>
            <a:ext cx="6852817" cy="4015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شاخص های داوری</a:t>
            </a:r>
            <a:endParaRPr lang="en-US" sz="2000" b="1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951290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pic>
        <p:nvPicPr>
          <p:cNvPr id="15" name="Picture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" b="2636"/>
          <a:stretch>
            <a:fillRect/>
          </a:stretch>
        </p:blipFill>
        <p:spPr>
          <a:xfrm>
            <a:off x="2496380" y="82411"/>
            <a:ext cx="2074604" cy="1334125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299255" y="2149571"/>
            <a:ext cx="6303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a-IR" sz="2000" dirty="0">
                <a:cs typeface="B Mitra" panose="00000400000000000000" pitchFamily="2" charset="-78"/>
              </a:rPr>
              <a:t>با توجه به اینکه در مرحله داوری موارد زیر نیز اهمیت دارند لطفا در ارسال گزارش به این موارد دقت شود و در صورت وجود این موارد به آن ها اشاره شود.</a:t>
            </a:r>
          </a:p>
          <a:p>
            <a:pPr algn="just"/>
            <a:endParaRPr lang="fa-IR" sz="2000" dirty="0">
              <a:cs typeface="B Mitra" panose="00000400000000000000" pitchFamily="2" charset="-78"/>
            </a:endParaRPr>
          </a:p>
          <a:p>
            <a:pPr algn="just"/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856430"/>
              </p:ext>
            </p:extLst>
          </p:nvPr>
        </p:nvGraphicFramePr>
        <p:xfrm>
          <a:off x="299255" y="2826862"/>
          <a:ext cx="6303021" cy="691674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303021">
                  <a:extLst>
                    <a:ext uri="{9D8B030D-6E8A-4147-A177-3AD203B41FA5}">
                      <a16:colId xmlns:a16="http://schemas.microsoft.com/office/drawing/2014/main" val="615476972"/>
                    </a:ext>
                  </a:extLst>
                </a:gridCol>
              </a:tblGrid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ظاهر مناسب و متناسب (طراحي فونت، رنگ ها، آيكون ها و...)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7780139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B Mitra" panose="00000400000000000000" pitchFamily="2" charset="-78"/>
                        </a:rPr>
                        <a:t>رعايت خط و دستور زبان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2040383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ارتباط دو سويه با مخاطب و قابليت تعاملي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0290243"/>
                  </a:ext>
                </a:extLst>
              </a:tr>
              <a:tr h="236052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effectLst/>
                          <a:cs typeface="B Mitra" panose="00000400000000000000" pitchFamily="2" charset="-78"/>
                        </a:rPr>
                        <a:t>سهولت استفاده </a:t>
                      </a:r>
                      <a:r>
                        <a:rPr lang="en-US" sz="1050" dirty="0">
                          <a:effectLst/>
                          <a:cs typeface="B Mitra" panose="00000400000000000000" pitchFamily="2" charset="-78"/>
                        </a:rPr>
                        <a:t>(user friendly)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5485206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 به‌روز رساني مستمر و منظم از زمان تاسيس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524511114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ارزيابي ظاهري لوگو (طراحي خلاقانه و متناسب)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4279762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چند زبانه بودن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3551202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سابقه تقدير داشتن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9518625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ارزيابي متوسط تعداد مراجعان يا كاربران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4088480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همكاري گروهي و كار جمعي دانشجویی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6144632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همکاری با سایر انجمن‌های علمی یا اتحادیه و یا سازمان‌های بیرون دانشگاه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2936806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درج نام یا لوگوی انجمن علمی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1023097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جلب مشارکت مشاوران علمي و استادان دانشگاه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3352248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جامعيت و تنوع انواع محتوا (متن، تصوير، ويدئو و ...)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60973459"/>
                  </a:ext>
                </a:extLst>
              </a:tr>
              <a:tr h="306212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effectLst/>
                          <a:cs typeface="B Mitra" panose="00000400000000000000" pitchFamily="2" charset="-78"/>
                        </a:rPr>
                        <a:t>تناسب عنوان با محتوا و نام خلاقانه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6011543"/>
                  </a:ext>
                </a:extLst>
              </a:tr>
              <a:tr h="245888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effectLst/>
                          <a:cs typeface="B Mitra" panose="00000400000000000000" pitchFamily="2" charset="-78"/>
                        </a:rPr>
                        <a:t>تناسب و هماهنگي محتوا با نوع، موضوع و مخاطب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300784"/>
                  </a:ext>
                </a:extLst>
              </a:tr>
              <a:tr h="245888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effectLst/>
                          <a:cs typeface="B Mitra" panose="00000400000000000000" pitchFamily="2" charset="-78"/>
                        </a:rPr>
                        <a:t>صحت محتوا، مستند و دقيق بودن ( ارجاع محتوا، وجود منابع و ...)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7554455"/>
                  </a:ext>
                </a:extLst>
              </a:tr>
              <a:tr h="245888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050" dirty="0">
                          <a:effectLst/>
                          <a:cs typeface="B Mitra" panose="00000400000000000000" pitchFamily="2" charset="-78"/>
                        </a:rPr>
                        <a:t>شيوايي و روان بودن متون و كيفيت تصاوير (زيرنويس مناسب و ...)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0006118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جذابيت محتوا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28917270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نسبت محتواهای توليدي به کل محتواهای نشر یافته 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6056589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توجه به مسئوليت‌هاي اجتماعي (رویدادها و مناسبت‌ها، محیط زیست، مسائل ملی یا منطقه‌ای و...)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2894658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طراحي مناسب، هوشمندانه و خلاقانه پوستر فعاليت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8503333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جامعیت و توجه به شاخص‌های داوری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3901650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ویراستاری مناسب، متن شیوا و روان و رعایت خط و دستور زبان در عين اختصار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70824550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استفاده مناسب از تصاویر گویا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0480328"/>
                  </a:ext>
                </a:extLst>
              </a:tr>
              <a:tr h="268420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B Mitra" panose="00000400000000000000" pitchFamily="2" charset="-78"/>
                        </a:rPr>
                        <a:t>انتشار خبر برنامه‌ها در سایت، خبرگزاری‌ها و ...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517014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B741E51-A701-7981-329C-1EEFE48B8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1ED3197-6DFB-428B-F77D-3C8FBBD822E8}"/>
              </a:ext>
            </a:extLst>
          </p:cNvPr>
          <p:cNvSpPr/>
          <p:nvPr/>
        </p:nvSpPr>
        <p:spPr>
          <a:xfrm>
            <a:off x="284554" y="28191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DDF84C-9000-2AFC-8372-C08F0B846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181652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478</Words>
  <Application>Microsoft Office PowerPoint</Application>
  <PresentationFormat>A4 Paper (210x297 mm)</PresentationFormat>
  <Paragraphs>112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arike pc</cp:lastModifiedBy>
  <cp:revision>26</cp:revision>
  <dcterms:created xsi:type="dcterms:W3CDTF">2017-06-12T07:22:58Z</dcterms:created>
  <dcterms:modified xsi:type="dcterms:W3CDTF">2023-08-08T14:50:58Z</dcterms:modified>
</cp:coreProperties>
</file>