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16" r:id="rId2"/>
    <p:sldId id="317" r:id="rId3"/>
    <p:sldId id="318" r:id="rId4"/>
    <p:sldId id="319" r:id="rId5"/>
    <p:sldId id="321" r:id="rId6"/>
    <p:sldId id="320" r:id="rId7"/>
  </p:sldIdLst>
  <p:sldSz cx="6858000" cy="9906000" type="A4"/>
  <p:notesSz cx="7302500" cy="95885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F1F3"/>
    <a:srgbClr val="009999"/>
    <a:srgbClr val="00B5C0"/>
    <a:srgbClr val="37CEDF"/>
    <a:srgbClr val="60D9E6"/>
    <a:srgbClr val="9DE2FF"/>
    <a:srgbClr val="FFFEEE"/>
    <a:srgbClr val="FFEEB7"/>
    <a:srgbClr val="FFDC68"/>
    <a:srgbClr val="FF8B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/>
  </p:normalViewPr>
  <p:slideViewPr>
    <p:cSldViewPr snapToGrid="0">
      <p:cViewPr varScale="1">
        <p:scale>
          <a:sx n="47" d="100"/>
          <a:sy n="47" d="100"/>
        </p:scale>
        <p:origin x="660" y="5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36393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r">
              <a:defRPr sz="1300"/>
            </a:lvl1pPr>
          </a:lstStyle>
          <a:p>
            <a:fld id="{D7492986-915F-40F6-BEEC-CD3A01EA4200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36393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r">
              <a:defRPr sz="1300"/>
            </a:lvl1pPr>
          </a:lstStyle>
          <a:p>
            <a:fld id="{ED1E5AA9-8606-4FA7-AB12-38383324D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45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6393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r">
              <a:defRPr sz="1300"/>
            </a:lvl1pPr>
          </a:lstStyle>
          <a:p>
            <a:fld id="{F7F748CC-0BF6-4EDC-B4EC-CBF1EC44B1BC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32063" y="1198563"/>
            <a:ext cx="2238375" cy="3235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15" tIns="48257" rIns="96515" bIns="4825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466"/>
            <a:ext cx="5842000" cy="3775472"/>
          </a:xfrm>
          <a:prstGeom prst="rect">
            <a:avLst/>
          </a:prstGeom>
        </p:spPr>
        <p:txBody>
          <a:bodyPr vert="horz" lIns="96515" tIns="48257" rIns="96515" bIns="4825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6393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r">
              <a:defRPr sz="1300"/>
            </a:lvl1pPr>
          </a:lstStyle>
          <a:p>
            <a:fld id="{42B6B199-5267-42DB-AB18-2C6DB653B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978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866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3467"/>
            </a:lvl1pPr>
            <a:lvl2pPr marL="660380" indent="0" algn="ctr">
              <a:buNone/>
              <a:defRPr sz="2889"/>
            </a:lvl2pPr>
            <a:lvl3pPr marL="1320759" indent="0" algn="ctr">
              <a:buNone/>
              <a:defRPr sz="2600"/>
            </a:lvl3pPr>
            <a:lvl4pPr marL="1981139" indent="0" algn="ctr">
              <a:buNone/>
              <a:defRPr sz="2311"/>
            </a:lvl4pPr>
            <a:lvl5pPr marL="2641519" indent="0" algn="ctr">
              <a:buNone/>
              <a:defRPr sz="2311"/>
            </a:lvl5pPr>
            <a:lvl6pPr marL="3301898" indent="0" algn="ctr">
              <a:buNone/>
              <a:defRPr sz="2311"/>
            </a:lvl6pPr>
            <a:lvl7pPr marL="3962278" indent="0" algn="ctr">
              <a:buNone/>
              <a:defRPr sz="2311"/>
            </a:lvl7pPr>
            <a:lvl8pPr marL="4622658" indent="0" algn="ctr">
              <a:buNone/>
              <a:defRPr sz="2311"/>
            </a:lvl8pPr>
            <a:lvl9pPr marL="5283037" indent="0" algn="ctr">
              <a:buNone/>
              <a:defRPr sz="2311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979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490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61060" y="761294"/>
            <a:ext cx="831354" cy="121256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5212" y="761294"/>
            <a:ext cx="2410122" cy="121256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1911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(3)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95261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pic" idx="3"/>
          </p:nvPr>
        </p:nvSpPr>
        <p:spPr>
          <a:xfrm>
            <a:off x="3020284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pic" idx="4"/>
          </p:nvPr>
        </p:nvSpPr>
        <p:spPr>
          <a:xfrm>
            <a:off x="508794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276482" y="9447389"/>
            <a:ext cx="301467" cy="7888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9197A0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9197A0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9115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511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2"/>
            <a:ext cx="5915025" cy="4120620"/>
          </a:xfrm>
        </p:spPr>
        <p:txBody>
          <a:bodyPr anchor="b"/>
          <a:lstStyle>
            <a:lvl1pPr>
              <a:defRPr sz="866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5"/>
            <a:ext cx="5915025" cy="2166937"/>
          </a:xfrm>
        </p:spPr>
        <p:txBody>
          <a:bodyPr/>
          <a:lstStyle>
            <a:lvl1pPr marL="0" indent="0">
              <a:buNone/>
              <a:defRPr sz="3467">
                <a:solidFill>
                  <a:schemeClr val="tx1">
                    <a:tint val="75000"/>
                  </a:schemeClr>
                </a:solidFill>
              </a:defRPr>
            </a:lvl1pPr>
            <a:lvl2pPr marL="66038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2pPr>
            <a:lvl3pPr marL="1320759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198113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4pPr>
            <a:lvl5pPr marL="264151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5pPr>
            <a:lvl6pPr marL="330189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6pPr>
            <a:lvl7pPr marL="396227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7pPr>
            <a:lvl8pPr marL="462265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8pPr>
            <a:lvl9pPr marL="5283037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80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5212" y="3808766"/>
            <a:ext cx="1620738" cy="90782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71675" y="3808766"/>
            <a:ext cx="1620739" cy="90782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87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58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218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971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7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 marL="0" indent="0">
              <a:buNone/>
              <a:defRPr sz="4622"/>
            </a:lvl1pPr>
            <a:lvl2pPr marL="660380" indent="0">
              <a:buNone/>
              <a:defRPr sz="4044"/>
            </a:lvl2pPr>
            <a:lvl3pPr marL="1320759" indent="0">
              <a:buNone/>
              <a:defRPr sz="3467"/>
            </a:lvl3pPr>
            <a:lvl4pPr marL="1981139" indent="0">
              <a:buNone/>
              <a:defRPr sz="2889"/>
            </a:lvl4pPr>
            <a:lvl5pPr marL="2641519" indent="0">
              <a:buNone/>
              <a:defRPr sz="2889"/>
            </a:lvl5pPr>
            <a:lvl6pPr marL="3301898" indent="0">
              <a:buNone/>
              <a:defRPr sz="2889"/>
            </a:lvl6pPr>
            <a:lvl7pPr marL="3962278" indent="0">
              <a:buNone/>
              <a:defRPr sz="2889"/>
            </a:lvl7pPr>
            <a:lvl8pPr marL="4622658" indent="0">
              <a:buNone/>
              <a:defRPr sz="2889"/>
            </a:lvl8pPr>
            <a:lvl9pPr marL="5283037" indent="0">
              <a:buNone/>
              <a:defRPr sz="288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46A29-5935-41B1-A53B-4DA06694D25B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5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694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1320759" rtl="0" eaLnBrk="1" latinLnBrk="0" hangingPunct="1">
        <a:lnSpc>
          <a:spcPct val="90000"/>
        </a:lnSpc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90" indent="-330190" algn="l" defTabSz="1320759" rtl="0" eaLnBrk="1" latinLnBrk="0" hangingPunct="1">
        <a:lnSpc>
          <a:spcPct val="90000"/>
        </a:lnSpc>
        <a:spcBef>
          <a:spcPts val="1444"/>
        </a:spcBef>
        <a:buFont typeface="Arial" panose="020B0604020202020204" pitchFamily="34" charset="0"/>
        <a:buChar char="•"/>
        <a:defRPr sz="4044" kern="1200">
          <a:solidFill>
            <a:schemeClr val="tx1"/>
          </a:solidFill>
          <a:latin typeface="+mn-lt"/>
          <a:ea typeface="+mn-ea"/>
          <a:cs typeface="+mn-cs"/>
        </a:defRPr>
      </a:lvl1pPr>
      <a:lvl2pPr marL="990570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65094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3pPr>
      <a:lvl4pPr marL="231132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97170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63208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429246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95284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613227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8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3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1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9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7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5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37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9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1912"/>
            <a:ext cx="6858000" cy="6114088"/>
          </a:xfrm>
          <a:prstGeom prst="rect">
            <a:avLst/>
          </a:prstGeom>
          <a:solidFill>
            <a:srgbClr val="00A99C"/>
          </a:solidFill>
        </p:spPr>
      </p:pic>
      <p:sp>
        <p:nvSpPr>
          <p:cNvPr id="5" name="TextBox 4"/>
          <p:cNvSpPr txBox="1"/>
          <p:nvPr/>
        </p:nvSpPr>
        <p:spPr>
          <a:xfrm rot="21078686">
            <a:off x="920602" y="4868205"/>
            <a:ext cx="2295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rgbClr val="FF0000"/>
                </a:solidFill>
                <a:cs typeface="B Titr" panose="00000700000000000000" pitchFamily="2" charset="-78"/>
              </a:rPr>
              <a:t>نام نشریه 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2" y="2900783"/>
            <a:ext cx="6852817" cy="682951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fa-IR" sz="2400" b="1" dirty="0">
              <a:cs typeface="B Mitra" panose="00000400000000000000" pitchFamily="2" charset="-78"/>
            </a:endParaRPr>
          </a:p>
          <a:p>
            <a:pPr algn="ctr" rtl="1"/>
            <a:r>
              <a:rPr lang="fa-IR" sz="2400" b="1" dirty="0">
                <a:cs typeface="B Mitra" panose="00000400000000000000" pitchFamily="2" charset="-78"/>
              </a:rPr>
              <a:t>گزارش عملکـــرد انجمن در حوزه </a:t>
            </a:r>
            <a:r>
              <a:rPr lang="fa-IR" sz="2400" b="1" dirty="0">
                <a:solidFill>
                  <a:srgbClr val="C00000"/>
                </a:solidFill>
                <a:cs typeface="B Mitra" panose="00000400000000000000" pitchFamily="2" charset="-78"/>
              </a:rPr>
              <a:t>نشریۀ علمی</a:t>
            </a:r>
          </a:p>
          <a:p>
            <a:pPr algn="ctr" rtl="1"/>
            <a:r>
              <a:rPr lang="fa-IR" sz="2400" b="1" dirty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-3" y="3660530"/>
            <a:ext cx="6852817" cy="54585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endParaRPr lang="en-US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F9DB35A-7715-426E-4034-4F8A5C1A5A5B}"/>
              </a:ext>
            </a:extLst>
          </p:cNvPr>
          <p:cNvSpPr/>
          <p:nvPr/>
        </p:nvSpPr>
        <p:spPr>
          <a:xfrm>
            <a:off x="5431809" y="254710"/>
            <a:ext cx="1078223" cy="89170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410FDB-FF3C-5FF4-BC03-7A790968C5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170320"/>
            <a:ext cx="780356" cy="11461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83B9BD-DFDF-DE2A-90B1-C6CAF3E24F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227348"/>
            <a:ext cx="864488" cy="10891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8EBDCB8-BFBA-DA77-8858-E4220329AF56}"/>
              </a:ext>
            </a:extLst>
          </p:cNvPr>
          <p:cNvSpPr txBox="1"/>
          <p:nvPr/>
        </p:nvSpPr>
        <p:spPr>
          <a:xfrm>
            <a:off x="274992" y="1547055"/>
            <a:ext cx="6302826" cy="1211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cs typeface="B Titr" panose="00000700000000000000" pitchFamily="2" charset="-78"/>
              </a:rPr>
              <a:t>گزارش عملکرد در حوزه نشریه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648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2038662"/>
            <a:ext cx="6852817" cy="566556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نشریۀ  .......</a:t>
            </a:r>
            <a:endParaRPr lang="en-US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654509"/>
            <a:ext cx="6852817" cy="54585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571139"/>
              </p:ext>
            </p:extLst>
          </p:nvPr>
        </p:nvGraphicFramePr>
        <p:xfrm>
          <a:off x="471488" y="3034062"/>
          <a:ext cx="5915025" cy="898047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56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57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4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15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5098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نام نشریه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تاریخ اخذ مجوز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دوره انتشار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شمارگان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94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079828" y="2703061"/>
            <a:ext cx="13676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شناسنامه نشریه 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786096"/>
              </p:ext>
            </p:extLst>
          </p:nvPr>
        </p:nvGraphicFramePr>
        <p:xfrm>
          <a:off x="471489" y="4206674"/>
          <a:ext cx="5915024" cy="75959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2322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5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68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295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صاحب امتیاز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مدیرمسئول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سردبیر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638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8" name="Rectangle 2"/>
          <p:cNvSpPr>
            <a:spLocks noChangeArrowheads="1"/>
          </p:cNvSpPr>
          <p:nvPr/>
        </p:nvSpPr>
        <p:spPr bwMode="auto">
          <a:xfrm>
            <a:off x="1833747" y="5517797"/>
            <a:ext cx="461376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C00000"/>
                </a:solidFill>
                <a:cs typeface="B Zar" panose="00000400000000000000" pitchFamily="2" charset="-78"/>
              </a:rPr>
              <a:t>آمار شماره­های منتشرشدۀ نشریه در دورۀ کنونی انجمن علمی</a:t>
            </a:r>
            <a:endParaRPr lang="en-US" sz="1600" b="1" dirty="0">
              <a:solidFill>
                <a:srgbClr val="C00000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544305"/>
              </p:ext>
            </p:extLst>
          </p:nvPr>
        </p:nvGraphicFramePr>
        <p:xfrm>
          <a:off x="630053" y="6118600"/>
          <a:ext cx="5915024" cy="68165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9720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2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08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21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شماره نشریه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تاریخ نشر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تیراژ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50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7" name="8-Point Star 26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429196E-02CC-7F61-F490-1874D578457F}"/>
              </a:ext>
            </a:extLst>
          </p:cNvPr>
          <p:cNvSpPr/>
          <p:nvPr/>
        </p:nvSpPr>
        <p:spPr>
          <a:xfrm>
            <a:off x="5502642" y="254710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270235-518A-BB74-C96E-B40387EC55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170320"/>
            <a:ext cx="780356" cy="1146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F02971-8591-E07B-9B73-D333C32B18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227348"/>
            <a:ext cx="774259" cy="9754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F12185-E69E-4EC0-C3E2-7D91444808AE}"/>
              </a:ext>
            </a:extLst>
          </p:cNvPr>
          <p:cNvSpPr txBox="1"/>
          <p:nvPr/>
        </p:nvSpPr>
        <p:spPr>
          <a:xfrm>
            <a:off x="274992" y="781741"/>
            <a:ext cx="6302826" cy="1211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عملکرد در حوزه نشریه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C99152-A4B5-6C28-F2F9-9904B7A90D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18" y="8721970"/>
            <a:ext cx="1659901" cy="95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4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1734917"/>
            <a:ext cx="6852817" cy="543553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نشریه ...........</a:t>
            </a:r>
            <a:endParaRPr lang="en-US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320306"/>
            <a:ext cx="6852817" cy="67014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65" name="Rectangle 2"/>
          <p:cNvSpPr>
            <a:spLocks noChangeArrowheads="1"/>
          </p:cNvSpPr>
          <p:nvPr/>
        </p:nvSpPr>
        <p:spPr bwMode="auto">
          <a:xfrm>
            <a:off x="4428155" y="2719279"/>
            <a:ext cx="192873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نقطه آغاز فرآیند فعالیت نشریه: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 rot="10800000" flipV="1">
            <a:off x="4895850" y="3801153"/>
            <a:ext cx="134993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مجوز فعالیت:</a:t>
            </a:r>
            <a:endParaRPr kumimoji="0" lang="en-US" altLang="fa-IR" sz="10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966546" y="4777238"/>
            <a:ext cx="430619" cy="391649"/>
            <a:chOff x="5897310" y="6213351"/>
            <a:chExt cx="430619" cy="430618"/>
          </a:xfrm>
        </p:grpSpPr>
        <p:sp>
          <p:nvSpPr>
            <p:cNvPr id="27" name="Shape 364"/>
            <p:cNvSpPr/>
            <p:nvPr/>
          </p:nvSpPr>
          <p:spPr>
            <a:xfrm>
              <a:off x="5897310" y="6213351"/>
              <a:ext cx="430619" cy="43061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750">
                <a:solidFill>
                  <a:srgbClr val="C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28" name="Shape 369"/>
            <p:cNvSpPr/>
            <p:nvPr/>
          </p:nvSpPr>
          <p:spPr>
            <a:xfrm>
              <a:off x="6029419" y="6344437"/>
              <a:ext cx="166397" cy="1679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666" y="88369"/>
                  </a:moveTo>
                  <a:cubicBezTo>
                    <a:pt x="67666" y="78913"/>
                    <a:pt x="75000" y="73695"/>
                    <a:pt x="87000" y="65869"/>
                  </a:cubicBezTo>
                  <a:cubicBezTo>
                    <a:pt x="101666" y="56413"/>
                    <a:pt x="120000" y="44673"/>
                    <a:pt x="120000" y="16630"/>
                  </a:cubicBezTo>
                  <a:cubicBezTo>
                    <a:pt x="120000" y="14021"/>
                    <a:pt x="117666" y="12065"/>
                    <a:pt x="115333" y="12065"/>
                  </a:cubicBezTo>
                  <a:cubicBezTo>
                    <a:pt x="92333" y="12065"/>
                    <a:pt x="92333" y="12065"/>
                    <a:pt x="92333" y="12065"/>
                  </a:cubicBezTo>
                  <a:cubicBezTo>
                    <a:pt x="89000" y="6195"/>
                    <a:pt x="79333" y="0"/>
                    <a:pt x="60000" y="0"/>
                  </a:cubicBezTo>
                  <a:cubicBezTo>
                    <a:pt x="40333" y="0"/>
                    <a:pt x="30666" y="6195"/>
                    <a:pt x="27666" y="12065"/>
                  </a:cubicBezTo>
                  <a:cubicBezTo>
                    <a:pt x="4666" y="12065"/>
                    <a:pt x="4666" y="12065"/>
                    <a:pt x="4666" y="12065"/>
                  </a:cubicBezTo>
                  <a:cubicBezTo>
                    <a:pt x="2000" y="12065"/>
                    <a:pt x="0" y="14021"/>
                    <a:pt x="0" y="16630"/>
                  </a:cubicBezTo>
                  <a:cubicBezTo>
                    <a:pt x="0" y="44673"/>
                    <a:pt x="18000" y="56413"/>
                    <a:pt x="32666" y="65869"/>
                  </a:cubicBezTo>
                  <a:cubicBezTo>
                    <a:pt x="44666" y="73695"/>
                    <a:pt x="52000" y="78913"/>
                    <a:pt x="52000" y="88369"/>
                  </a:cubicBezTo>
                  <a:cubicBezTo>
                    <a:pt x="52000" y="96847"/>
                    <a:pt x="52000" y="96847"/>
                    <a:pt x="52000" y="96847"/>
                  </a:cubicBezTo>
                  <a:cubicBezTo>
                    <a:pt x="39333" y="98152"/>
                    <a:pt x="30333" y="102717"/>
                    <a:pt x="30333" y="108260"/>
                  </a:cubicBezTo>
                  <a:cubicBezTo>
                    <a:pt x="30333" y="114782"/>
                    <a:pt x="43666" y="120000"/>
                    <a:pt x="60000" y="120000"/>
                  </a:cubicBezTo>
                  <a:cubicBezTo>
                    <a:pt x="76333" y="120000"/>
                    <a:pt x="89666" y="114782"/>
                    <a:pt x="89666" y="108260"/>
                  </a:cubicBezTo>
                  <a:cubicBezTo>
                    <a:pt x="89666" y="102717"/>
                    <a:pt x="80333" y="98152"/>
                    <a:pt x="67666" y="96847"/>
                  </a:cubicBezTo>
                  <a:lnTo>
                    <a:pt x="67666" y="88369"/>
                  </a:lnTo>
                  <a:close/>
                  <a:moveTo>
                    <a:pt x="86333" y="55434"/>
                  </a:moveTo>
                  <a:cubicBezTo>
                    <a:pt x="90000" y="47608"/>
                    <a:pt x="93000" y="36847"/>
                    <a:pt x="93666" y="21195"/>
                  </a:cubicBezTo>
                  <a:cubicBezTo>
                    <a:pt x="110333" y="21195"/>
                    <a:pt x="110333" y="21195"/>
                    <a:pt x="110333" y="21195"/>
                  </a:cubicBezTo>
                  <a:cubicBezTo>
                    <a:pt x="108666" y="38804"/>
                    <a:pt x="98000" y="47608"/>
                    <a:pt x="86333" y="55434"/>
                  </a:cubicBezTo>
                  <a:close/>
                  <a:moveTo>
                    <a:pt x="60000" y="7826"/>
                  </a:moveTo>
                  <a:cubicBezTo>
                    <a:pt x="78000" y="7826"/>
                    <a:pt x="85333" y="15326"/>
                    <a:pt x="85333" y="17934"/>
                  </a:cubicBezTo>
                  <a:cubicBezTo>
                    <a:pt x="85333" y="20543"/>
                    <a:pt x="78000" y="28043"/>
                    <a:pt x="60000" y="28043"/>
                  </a:cubicBezTo>
                  <a:cubicBezTo>
                    <a:pt x="41666" y="28043"/>
                    <a:pt x="34666" y="20543"/>
                    <a:pt x="34666" y="17934"/>
                  </a:cubicBezTo>
                  <a:cubicBezTo>
                    <a:pt x="34666" y="15326"/>
                    <a:pt x="41666" y="7826"/>
                    <a:pt x="60000" y="7826"/>
                  </a:cubicBezTo>
                  <a:close/>
                  <a:moveTo>
                    <a:pt x="9666" y="21195"/>
                  </a:moveTo>
                  <a:cubicBezTo>
                    <a:pt x="26333" y="21195"/>
                    <a:pt x="26333" y="21195"/>
                    <a:pt x="26333" y="21195"/>
                  </a:cubicBezTo>
                  <a:cubicBezTo>
                    <a:pt x="26666" y="36847"/>
                    <a:pt x="29666" y="47608"/>
                    <a:pt x="33666" y="55434"/>
                  </a:cubicBezTo>
                  <a:cubicBezTo>
                    <a:pt x="22000" y="47608"/>
                    <a:pt x="11000" y="38804"/>
                    <a:pt x="9666" y="21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4495800" y="4373062"/>
            <a:ext cx="174998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سوابق و افتخارات:</a:t>
            </a:r>
            <a:endParaRPr kumimoji="0" lang="en-US" altLang="fa-IR" sz="1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29453" y="4610488"/>
            <a:ext cx="297073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spcAft>
                <a:spcPts val="0"/>
              </a:spcAft>
            </a:pPr>
            <a:r>
              <a:rPr lang="fa-IR" sz="1600" dirty="0">
                <a:solidFill>
                  <a:srgbClr val="C00000"/>
                </a:solidFill>
                <a:latin typeface="wm_Shekasteh"/>
                <a:ea typeface="Times New Roman" panose="02020603050405020304" pitchFamily="18" charset="0"/>
                <a:cs typeface="B Zar" panose="00000400000000000000" pitchFamily="2" charset="-78"/>
              </a:rPr>
              <a:t> </a:t>
            </a:r>
          </a:p>
          <a:p>
            <a:pPr algn="just" rtl="1">
              <a:spcAft>
                <a:spcPts val="0"/>
              </a:spcAft>
            </a:pPr>
            <a:r>
              <a:rPr lang="fa-IR" sz="1000" dirty="0">
                <a:solidFill>
                  <a:srgbClr val="C00000"/>
                </a:solidFill>
                <a:latin typeface="wm_Shekasteh"/>
                <a:ea typeface="Times New Roman" panose="02020603050405020304" pitchFamily="18" charset="0"/>
                <a:cs typeface="B Zar" panose="00000400000000000000" pitchFamily="2" charset="-78"/>
              </a:rPr>
              <a:t>مقام: </a:t>
            </a:r>
          </a:p>
          <a:p>
            <a:pPr algn="just" rtl="1">
              <a:spcAft>
                <a:spcPts val="0"/>
              </a:spcAft>
            </a:pPr>
            <a:r>
              <a:rPr lang="fa-IR" sz="1000" b="1" dirty="0">
                <a:solidFill>
                  <a:srgbClr val="C00000"/>
                </a:solidFill>
                <a:latin typeface="wm_Shekasteh"/>
                <a:ea typeface="MS Mincho"/>
                <a:cs typeface="B Zar" panose="00000400000000000000" pitchFamily="2" charset="-78"/>
              </a:rPr>
              <a:t>جشنواره:</a:t>
            </a:r>
          </a:p>
          <a:p>
            <a:pPr algn="just" rtl="1">
              <a:spcAft>
                <a:spcPts val="0"/>
              </a:spcAft>
            </a:pPr>
            <a:endParaRPr lang="fa-IR" sz="1000" b="1" dirty="0">
              <a:solidFill>
                <a:srgbClr val="C00000"/>
              </a:solidFill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endParaRPr lang="fa-IR" sz="1000" b="1" dirty="0">
              <a:solidFill>
                <a:srgbClr val="C00000"/>
              </a:solidFill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endParaRPr lang="fa-IR" sz="1000" dirty="0"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r>
              <a:rPr lang="fa-IR" sz="1000" dirty="0">
                <a:solidFill>
                  <a:srgbClr val="C00000"/>
                </a:solidFill>
                <a:latin typeface="wm_Shekasteh"/>
                <a:ea typeface="Times New Roman" panose="02020603050405020304" pitchFamily="18" charset="0"/>
                <a:cs typeface="B Zar" panose="00000400000000000000" pitchFamily="2" charset="-78"/>
              </a:rPr>
              <a:t>مقام: </a:t>
            </a:r>
            <a:r>
              <a:rPr lang="fa-IR" sz="1000" dirty="0">
                <a:latin typeface="wm_Shekasteh"/>
                <a:ea typeface="Times New Roman" panose="02020603050405020304" pitchFamily="18" charset="0"/>
                <a:cs typeface="B Zar" panose="00000400000000000000" pitchFamily="2" charset="-78"/>
              </a:rPr>
              <a:t>ا</a:t>
            </a:r>
          </a:p>
          <a:p>
            <a:pPr algn="just" rtl="1">
              <a:spcAft>
                <a:spcPts val="0"/>
              </a:spcAft>
            </a:pPr>
            <a:r>
              <a:rPr lang="fa-IR" sz="1000" b="1" dirty="0">
                <a:solidFill>
                  <a:srgbClr val="C00000"/>
                </a:solidFill>
                <a:latin typeface="wm_Shekasteh"/>
                <a:ea typeface="MS Mincho"/>
                <a:cs typeface="B Zar" panose="00000400000000000000" pitchFamily="2" charset="-78"/>
              </a:rPr>
              <a:t>جشنواره:</a:t>
            </a:r>
          </a:p>
          <a:p>
            <a:pPr algn="just" rtl="1">
              <a:spcAft>
                <a:spcPts val="0"/>
              </a:spcAft>
            </a:pPr>
            <a:endParaRPr lang="fa-IR" sz="1000" b="1" dirty="0">
              <a:solidFill>
                <a:srgbClr val="C00000"/>
              </a:solidFill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endParaRPr lang="fa-IR" sz="1000" dirty="0"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endParaRPr lang="fa-IR" sz="1000" dirty="0"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r>
              <a:rPr lang="fa-IR" sz="1000" dirty="0">
                <a:solidFill>
                  <a:srgbClr val="C00000"/>
                </a:solidFill>
                <a:latin typeface="wm_Shekasteh"/>
                <a:ea typeface="Times New Roman" panose="02020603050405020304" pitchFamily="18" charset="0"/>
                <a:cs typeface="B Zar" panose="00000400000000000000" pitchFamily="2" charset="-78"/>
              </a:rPr>
              <a:t>مقام: </a:t>
            </a:r>
          </a:p>
          <a:p>
            <a:pPr algn="just" rtl="1">
              <a:spcAft>
                <a:spcPts val="0"/>
              </a:spcAft>
            </a:pPr>
            <a:r>
              <a:rPr lang="fa-IR" sz="1000" b="1" dirty="0">
                <a:solidFill>
                  <a:srgbClr val="FF0000"/>
                </a:solidFill>
                <a:latin typeface="wm_Shekasteh"/>
                <a:ea typeface="MS Mincho"/>
                <a:cs typeface="B Zar" panose="00000400000000000000" pitchFamily="2" charset="-78"/>
              </a:rPr>
              <a:t>جشنواره: </a:t>
            </a:r>
            <a:endParaRPr lang="fa-IR" sz="1000" dirty="0"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endParaRPr lang="fa-IR" sz="1000" dirty="0">
              <a:latin typeface="wm_Shekasteh"/>
              <a:ea typeface="MS Mincho"/>
              <a:cs typeface="B Zar" panose="00000400000000000000" pitchFamily="2" charset="-78"/>
            </a:endParaRPr>
          </a:p>
          <a:p>
            <a:pPr algn="just" rtl="1">
              <a:spcAft>
                <a:spcPts val="0"/>
              </a:spcAft>
            </a:pPr>
            <a:r>
              <a:rPr lang="fa-IR" sz="1000" dirty="0">
                <a:latin typeface="wm_Shekasteh"/>
                <a:ea typeface="MS Mincho"/>
                <a:cs typeface="B Zar" panose="00000400000000000000" pitchFamily="2" charset="-78"/>
              </a:rPr>
              <a:t>                               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6054441" y="5388706"/>
            <a:ext cx="382687" cy="391649"/>
            <a:chOff x="5897310" y="6213351"/>
            <a:chExt cx="430619" cy="430618"/>
          </a:xfrm>
        </p:grpSpPr>
        <p:sp>
          <p:nvSpPr>
            <p:cNvPr id="32" name="Shape 364"/>
            <p:cNvSpPr/>
            <p:nvPr/>
          </p:nvSpPr>
          <p:spPr>
            <a:xfrm>
              <a:off x="5897310" y="6213351"/>
              <a:ext cx="430619" cy="43061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750">
                <a:solidFill>
                  <a:srgbClr val="C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33" name="Shape 369"/>
            <p:cNvSpPr/>
            <p:nvPr/>
          </p:nvSpPr>
          <p:spPr>
            <a:xfrm>
              <a:off x="6029419" y="6344437"/>
              <a:ext cx="166397" cy="1679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666" y="88369"/>
                  </a:moveTo>
                  <a:cubicBezTo>
                    <a:pt x="67666" y="78913"/>
                    <a:pt x="75000" y="73695"/>
                    <a:pt x="87000" y="65869"/>
                  </a:cubicBezTo>
                  <a:cubicBezTo>
                    <a:pt x="101666" y="56413"/>
                    <a:pt x="120000" y="44673"/>
                    <a:pt x="120000" y="16630"/>
                  </a:cubicBezTo>
                  <a:cubicBezTo>
                    <a:pt x="120000" y="14021"/>
                    <a:pt x="117666" y="12065"/>
                    <a:pt x="115333" y="12065"/>
                  </a:cubicBezTo>
                  <a:cubicBezTo>
                    <a:pt x="92333" y="12065"/>
                    <a:pt x="92333" y="12065"/>
                    <a:pt x="92333" y="12065"/>
                  </a:cubicBezTo>
                  <a:cubicBezTo>
                    <a:pt x="89000" y="6195"/>
                    <a:pt x="79333" y="0"/>
                    <a:pt x="60000" y="0"/>
                  </a:cubicBezTo>
                  <a:cubicBezTo>
                    <a:pt x="40333" y="0"/>
                    <a:pt x="30666" y="6195"/>
                    <a:pt x="27666" y="12065"/>
                  </a:cubicBezTo>
                  <a:cubicBezTo>
                    <a:pt x="4666" y="12065"/>
                    <a:pt x="4666" y="12065"/>
                    <a:pt x="4666" y="12065"/>
                  </a:cubicBezTo>
                  <a:cubicBezTo>
                    <a:pt x="2000" y="12065"/>
                    <a:pt x="0" y="14021"/>
                    <a:pt x="0" y="16630"/>
                  </a:cubicBezTo>
                  <a:cubicBezTo>
                    <a:pt x="0" y="44673"/>
                    <a:pt x="18000" y="56413"/>
                    <a:pt x="32666" y="65869"/>
                  </a:cubicBezTo>
                  <a:cubicBezTo>
                    <a:pt x="44666" y="73695"/>
                    <a:pt x="52000" y="78913"/>
                    <a:pt x="52000" y="88369"/>
                  </a:cubicBezTo>
                  <a:cubicBezTo>
                    <a:pt x="52000" y="96847"/>
                    <a:pt x="52000" y="96847"/>
                    <a:pt x="52000" y="96847"/>
                  </a:cubicBezTo>
                  <a:cubicBezTo>
                    <a:pt x="39333" y="98152"/>
                    <a:pt x="30333" y="102717"/>
                    <a:pt x="30333" y="108260"/>
                  </a:cubicBezTo>
                  <a:cubicBezTo>
                    <a:pt x="30333" y="114782"/>
                    <a:pt x="43666" y="120000"/>
                    <a:pt x="60000" y="120000"/>
                  </a:cubicBezTo>
                  <a:cubicBezTo>
                    <a:pt x="76333" y="120000"/>
                    <a:pt x="89666" y="114782"/>
                    <a:pt x="89666" y="108260"/>
                  </a:cubicBezTo>
                  <a:cubicBezTo>
                    <a:pt x="89666" y="102717"/>
                    <a:pt x="80333" y="98152"/>
                    <a:pt x="67666" y="96847"/>
                  </a:cubicBezTo>
                  <a:lnTo>
                    <a:pt x="67666" y="88369"/>
                  </a:lnTo>
                  <a:close/>
                  <a:moveTo>
                    <a:pt x="86333" y="55434"/>
                  </a:moveTo>
                  <a:cubicBezTo>
                    <a:pt x="90000" y="47608"/>
                    <a:pt x="93000" y="36847"/>
                    <a:pt x="93666" y="21195"/>
                  </a:cubicBezTo>
                  <a:cubicBezTo>
                    <a:pt x="110333" y="21195"/>
                    <a:pt x="110333" y="21195"/>
                    <a:pt x="110333" y="21195"/>
                  </a:cubicBezTo>
                  <a:cubicBezTo>
                    <a:pt x="108666" y="38804"/>
                    <a:pt x="98000" y="47608"/>
                    <a:pt x="86333" y="55434"/>
                  </a:cubicBezTo>
                  <a:close/>
                  <a:moveTo>
                    <a:pt x="60000" y="7826"/>
                  </a:moveTo>
                  <a:cubicBezTo>
                    <a:pt x="78000" y="7826"/>
                    <a:pt x="85333" y="15326"/>
                    <a:pt x="85333" y="17934"/>
                  </a:cubicBezTo>
                  <a:cubicBezTo>
                    <a:pt x="85333" y="20543"/>
                    <a:pt x="78000" y="28043"/>
                    <a:pt x="60000" y="28043"/>
                  </a:cubicBezTo>
                  <a:cubicBezTo>
                    <a:pt x="41666" y="28043"/>
                    <a:pt x="34666" y="20543"/>
                    <a:pt x="34666" y="17934"/>
                  </a:cubicBezTo>
                  <a:cubicBezTo>
                    <a:pt x="34666" y="15326"/>
                    <a:pt x="41666" y="7826"/>
                    <a:pt x="60000" y="7826"/>
                  </a:cubicBezTo>
                  <a:close/>
                  <a:moveTo>
                    <a:pt x="9666" y="21195"/>
                  </a:moveTo>
                  <a:cubicBezTo>
                    <a:pt x="26333" y="21195"/>
                    <a:pt x="26333" y="21195"/>
                    <a:pt x="26333" y="21195"/>
                  </a:cubicBezTo>
                  <a:cubicBezTo>
                    <a:pt x="26666" y="36847"/>
                    <a:pt x="29666" y="47608"/>
                    <a:pt x="33666" y="55434"/>
                  </a:cubicBezTo>
                  <a:cubicBezTo>
                    <a:pt x="22000" y="47608"/>
                    <a:pt x="11000" y="38804"/>
                    <a:pt x="9666" y="21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042621" y="5940857"/>
            <a:ext cx="406322" cy="440233"/>
            <a:chOff x="5897310" y="6213351"/>
            <a:chExt cx="430619" cy="430618"/>
          </a:xfrm>
        </p:grpSpPr>
        <p:sp>
          <p:nvSpPr>
            <p:cNvPr id="36" name="Shape 364"/>
            <p:cNvSpPr/>
            <p:nvPr/>
          </p:nvSpPr>
          <p:spPr>
            <a:xfrm>
              <a:off x="5897310" y="6213351"/>
              <a:ext cx="430619" cy="43061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750">
                <a:solidFill>
                  <a:srgbClr val="C00000"/>
                </a:solidFill>
                <a:latin typeface="Roboto Condensed"/>
                <a:ea typeface="Roboto Condensed"/>
                <a:cs typeface="Roboto Condensed"/>
                <a:sym typeface="Roboto Condensed"/>
              </a:endParaRPr>
            </a:p>
          </p:txBody>
        </p:sp>
        <p:sp>
          <p:nvSpPr>
            <p:cNvPr id="37" name="Shape 369"/>
            <p:cNvSpPr/>
            <p:nvPr/>
          </p:nvSpPr>
          <p:spPr>
            <a:xfrm>
              <a:off x="6029419" y="6344437"/>
              <a:ext cx="166397" cy="1679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666" y="88369"/>
                  </a:moveTo>
                  <a:cubicBezTo>
                    <a:pt x="67666" y="78913"/>
                    <a:pt x="75000" y="73695"/>
                    <a:pt x="87000" y="65869"/>
                  </a:cubicBezTo>
                  <a:cubicBezTo>
                    <a:pt x="101666" y="56413"/>
                    <a:pt x="120000" y="44673"/>
                    <a:pt x="120000" y="16630"/>
                  </a:cubicBezTo>
                  <a:cubicBezTo>
                    <a:pt x="120000" y="14021"/>
                    <a:pt x="117666" y="12065"/>
                    <a:pt x="115333" y="12065"/>
                  </a:cubicBezTo>
                  <a:cubicBezTo>
                    <a:pt x="92333" y="12065"/>
                    <a:pt x="92333" y="12065"/>
                    <a:pt x="92333" y="12065"/>
                  </a:cubicBezTo>
                  <a:cubicBezTo>
                    <a:pt x="89000" y="6195"/>
                    <a:pt x="79333" y="0"/>
                    <a:pt x="60000" y="0"/>
                  </a:cubicBezTo>
                  <a:cubicBezTo>
                    <a:pt x="40333" y="0"/>
                    <a:pt x="30666" y="6195"/>
                    <a:pt x="27666" y="12065"/>
                  </a:cubicBezTo>
                  <a:cubicBezTo>
                    <a:pt x="4666" y="12065"/>
                    <a:pt x="4666" y="12065"/>
                    <a:pt x="4666" y="12065"/>
                  </a:cubicBezTo>
                  <a:cubicBezTo>
                    <a:pt x="2000" y="12065"/>
                    <a:pt x="0" y="14021"/>
                    <a:pt x="0" y="16630"/>
                  </a:cubicBezTo>
                  <a:cubicBezTo>
                    <a:pt x="0" y="44673"/>
                    <a:pt x="18000" y="56413"/>
                    <a:pt x="32666" y="65869"/>
                  </a:cubicBezTo>
                  <a:cubicBezTo>
                    <a:pt x="44666" y="73695"/>
                    <a:pt x="52000" y="78913"/>
                    <a:pt x="52000" y="88369"/>
                  </a:cubicBezTo>
                  <a:cubicBezTo>
                    <a:pt x="52000" y="96847"/>
                    <a:pt x="52000" y="96847"/>
                    <a:pt x="52000" y="96847"/>
                  </a:cubicBezTo>
                  <a:cubicBezTo>
                    <a:pt x="39333" y="98152"/>
                    <a:pt x="30333" y="102717"/>
                    <a:pt x="30333" y="108260"/>
                  </a:cubicBezTo>
                  <a:cubicBezTo>
                    <a:pt x="30333" y="114782"/>
                    <a:pt x="43666" y="120000"/>
                    <a:pt x="60000" y="120000"/>
                  </a:cubicBezTo>
                  <a:cubicBezTo>
                    <a:pt x="76333" y="120000"/>
                    <a:pt x="89666" y="114782"/>
                    <a:pt x="89666" y="108260"/>
                  </a:cubicBezTo>
                  <a:cubicBezTo>
                    <a:pt x="89666" y="102717"/>
                    <a:pt x="80333" y="98152"/>
                    <a:pt x="67666" y="96847"/>
                  </a:cubicBezTo>
                  <a:lnTo>
                    <a:pt x="67666" y="88369"/>
                  </a:lnTo>
                  <a:close/>
                  <a:moveTo>
                    <a:pt x="86333" y="55434"/>
                  </a:moveTo>
                  <a:cubicBezTo>
                    <a:pt x="90000" y="47608"/>
                    <a:pt x="93000" y="36847"/>
                    <a:pt x="93666" y="21195"/>
                  </a:cubicBezTo>
                  <a:cubicBezTo>
                    <a:pt x="110333" y="21195"/>
                    <a:pt x="110333" y="21195"/>
                    <a:pt x="110333" y="21195"/>
                  </a:cubicBezTo>
                  <a:cubicBezTo>
                    <a:pt x="108666" y="38804"/>
                    <a:pt x="98000" y="47608"/>
                    <a:pt x="86333" y="55434"/>
                  </a:cubicBezTo>
                  <a:close/>
                  <a:moveTo>
                    <a:pt x="60000" y="7826"/>
                  </a:moveTo>
                  <a:cubicBezTo>
                    <a:pt x="78000" y="7826"/>
                    <a:pt x="85333" y="15326"/>
                    <a:pt x="85333" y="17934"/>
                  </a:cubicBezTo>
                  <a:cubicBezTo>
                    <a:pt x="85333" y="20543"/>
                    <a:pt x="78000" y="28043"/>
                    <a:pt x="60000" y="28043"/>
                  </a:cubicBezTo>
                  <a:cubicBezTo>
                    <a:pt x="41666" y="28043"/>
                    <a:pt x="34666" y="20543"/>
                    <a:pt x="34666" y="17934"/>
                  </a:cubicBezTo>
                  <a:cubicBezTo>
                    <a:pt x="34666" y="15326"/>
                    <a:pt x="41666" y="7826"/>
                    <a:pt x="60000" y="7826"/>
                  </a:cubicBezTo>
                  <a:close/>
                  <a:moveTo>
                    <a:pt x="9666" y="21195"/>
                  </a:moveTo>
                  <a:cubicBezTo>
                    <a:pt x="26333" y="21195"/>
                    <a:pt x="26333" y="21195"/>
                    <a:pt x="26333" y="21195"/>
                  </a:cubicBezTo>
                  <a:cubicBezTo>
                    <a:pt x="26666" y="36847"/>
                    <a:pt x="29666" y="47608"/>
                    <a:pt x="33666" y="55434"/>
                  </a:cubicBezTo>
                  <a:cubicBezTo>
                    <a:pt x="22000" y="47608"/>
                    <a:pt x="11000" y="38804"/>
                    <a:pt x="9666" y="211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" name="Rectangle 42"/>
          <p:cNvSpPr/>
          <p:nvPr/>
        </p:nvSpPr>
        <p:spPr>
          <a:xfrm>
            <a:off x="18925" y="9241986"/>
            <a:ext cx="4647055" cy="45719"/>
          </a:xfrm>
          <a:prstGeom prst="rect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8-Point Star 43"/>
          <p:cNvSpPr/>
          <p:nvPr/>
        </p:nvSpPr>
        <p:spPr>
          <a:xfrm>
            <a:off x="224577" y="9016772"/>
            <a:ext cx="457200" cy="457200"/>
          </a:xfrm>
          <a:prstGeom prst="star8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2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860" y="6512938"/>
            <a:ext cx="408467" cy="438950"/>
          </a:xfrm>
          <a:prstGeom prst="rect">
            <a:avLst/>
          </a:prstGeom>
        </p:spPr>
      </p:pic>
      <p:sp>
        <p:nvSpPr>
          <p:cNvPr id="8" name="Picture Placeholder 7"/>
          <p:cNvSpPr>
            <a:spLocks noGrp="1"/>
          </p:cNvSpPr>
          <p:nvPr>
            <p:ph type="pic" idx="2"/>
          </p:nvPr>
        </p:nvSpPr>
        <p:spPr>
          <a:xfrm>
            <a:off x="681778" y="2965126"/>
            <a:ext cx="2301266" cy="2423580"/>
          </a:xfrm>
        </p:spPr>
      </p:sp>
      <p:sp>
        <p:nvSpPr>
          <p:cNvPr id="9" name="Picture Placeholder 8"/>
          <p:cNvSpPr>
            <a:spLocks noGrp="1"/>
          </p:cNvSpPr>
          <p:nvPr>
            <p:ph type="pic" idx="2"/>
          </p:nvPr>
        </p:nvSpPr>
        <p:spPr>
          <a:xfrm>
            <a:off x="790607" y="6074870"/>
            <a:ext cx="2038845" cy="2423580"/>
          </a:xfrm>
        </p:spPr>
      </p:sp>
      <p:sp>
        <p:nvSpPr>
          <p:cNvPr id="38" name="Rectangle 2"/>
          <p:cNvSpPr>
            <a:spLocks noChangeArrowheads="1"/>
          </p:cNvSpPr>
          <p:nvPr/>
        </p:nvSpPr>
        <p:spPr bwMode="auto">
          <a:xfrm>
            <a:off x="5556099" y="5053821"/>
            <a:ext cx="877163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8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سوابق مدیر مسئول:</a:t>
            </a:r>
            <a:endParaRPr kumimoji="0" lang="en-US" altLang="fa-IR" sz="8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5708499" y="5206221"/>
            <a:ext cx="877163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8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سوابق مدیر مسئول:</a:t>
            </a:r>
            <a:endParaRPr kumimoji="0" lang="en-US" altLang="fa-IR" sz="8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0DD759-581D-84C2-D76F-F6D16E93B469}"/>
              </a:ext>
            </a:extLst>
          </p:cNvPr>
          <p:cNvSpPr/>
          <p:nvPr/>
        </p:nvSpPr>
        <p:spPr>
          <a:xfrm>
            <a:off x="5502642" y="55930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5BEEDF6-9546-AC2F-4A87-D856F3E68A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-28460"/>
            <a:ext cx="780356" cy="11461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37AFF94-A118-A1E3-8A42-E1922B4C6B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28568"/>
            <a:ext cx="774259" cy="97544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211E60B-F556-AE6A-3CF7-2B70F252CAF4}"/>
              </a:ext>
            </a:extLst>
          </p:cNvPr>
          <p:cNvSpPr txBox="1"/>
          <p:nvPr/>
        </p:nvSpPr>
        <p:spPr>
          <a:xfrm>
            <a:off x="274992" y="582961"/>
            <a:ext cx="6302826" cy="1211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عملکرد در حوزه نشریه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EE8341-D6A7-0D0A-C15E-12D8C79780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18" y="8721970"/>
            <a:ext cx="1659901" cy="95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32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2"/>
          <p:cNvSpPr>
            <a:spLocks noChangeArrowheads="1"/>
          </p:cNvSpPr>
          <p:nvPr/>
        </p:nvSpPr>
        <p:spPr bwMode="auto">
          <a:xfrm>
            <a:off x="4944434" y="2962798"/>
            <a:ext cx="146867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روند داوری مقالات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grpSp>
        <p:nvGrpSpPr>
          <p:cNvPr id="42" name="Shape 1481"/>
          <p:cNvGrpSpPr/>
          <p:nvPr/>
        </p:nvGrpSpPr>
        <p:grpSpPr>
          <a:xfrm>
            <a:off x="889814" y="5835475"/>
            <a:ext cx="5335726" cy="1320028"/>
            <a:chOff x="912099" y="1952836"/>
            <a:chExt cx="10261997" cy="2318156"/>
          </a:xfrm>
        </p:grpSpPr>
        <p:sp>
          <p:nvSpPr>
            <p:cNvPr id="43" name="Shape 1482"/>
            <p:cNvSpPr/>
            <p:nvPr/>
          </p:nvSpPr>
          <p:spPr>
            <a:xfrm>
              <a:off x="1596086" y="2628369"/>
              <a:ext cx="935983" cy="9361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74"/>
                  </a:moveTo>
                  <a:cubicBezTo>
                    <a:pt x="125853" y="41002"/>
                    <a:pt x="125853" y="78991"/>
                    <a:pt x="102419" y="102419"/>
                  </a:cubicBezTo>
                  <a:cubicBezTo>
                    <a:pt x="78991" y="125853"/>
                    <a:pt x="41002" y="125853"/>
                    <a:pt x="17574" y="102419"/>
                  </a:cubicBezTo>
                  <a:cubicBezTo>
                    <a:pt x="-5860" y="78991"/>
                    <a:pt x="-5860" y="41002"/>
                    <a:pt x="17574" y="17574"/>
                  </a:cubicBezTo>
                  <a:cubicBezTo>
                    <a:pt x="41002" y="-5860"/>
                    <a:pt x="78991" y="-5860"/>
                    <a:pt x="102419" y="1757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9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4" name="Shape 1483"/>
            <p:cNvGrpSpPr/>
            <p:nvPr/>
          </p:nvGrpSpPr>
          <p:grpSpPr>
            <a:xfrm>
              <a:off x="912099" y="1952836"/>
              <a:ext cx="10261997" cy="2308511"/>
              <a:chOff x="0" y="0"/>
              <a:chExt cx="20526667" cy="4617019"/>
            </a:xfrm>
          </p:grpSpPr>
          <p:sp>
            <p:nvSpPr>
              <p:cNvPr id="55" name="Shape 1484"/>
              <p:cNvSpPr/>
              <p:nvPr/>
            </p:nvSpPr>
            <p:spPr>
              <a:xfrm rot="10800000" flipH="1">
                <a:off x="0" y="2306303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Shape 1485"/>
              <p:cNvSpPr/>
              <p:nvPr/>
            </p:nvSpPr>
            <p:spPr>
              <a:xfrm>
                <a:off x="11950661" y="0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Shape 1486"/>
              <p:cNvSpPr/>
              <p:nvPr/>
            </p:nvSpPr>
            <p:spPr>
              <a:xfrm rot="10800000" flipH="1">
                <a:off x="7953210" y="2317878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" name="Shape 1487"/>
              <p:cNvSpPr/>
              <p:nvPr/>
            </p:nvSpPr>
            <p:spPr>
              <a:xfrm>
                <a:off x="3983405" y="43405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" name="Shape 1488"/>
              <p:cNvSpPr/>
              <p:nvPr/>
            </p:nvSpPr>
            <p:spPr>
              <a:xfrm rot="10800000" flipH="1">
                <a:off x="15929954" y="2325594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5" name="Shape 1489"/>
            <p:cNvGrpSpPr/>
            <p:nvPr/>
          </p:nvGrpSpPr>
          <p:grpSpPr>
            <a:xfrm>
              <a:off x="912099" y="1979363"/>
              <a:ext cx="10259364" cy="2291630"/>
              <a:chOff x="0" y="0"/>
              <a:chExt cx="20521397" cy="4583258"/>
            </a:xfrm>
          </p:grpSpPr>
          <p:sp>
            <p:nvSpPr>
              <p:cNvPr id="50" name="Shape 1490"/>
              <p:cNvSpPr/>
              <p:nvPr/>
            </p:nvSpPr>
            <p:spPr>
              <a:xfrm>
                <a:off x="0" y="0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" name="Shape 1491"/>
              <p:cNvSpPr/>
              <p:nvPr/>
            </p:nvSpPr>
            <p:spPr>
              <a:xfrm rot="10800000" flipH="1">
                <a:off x="3987242" y="2291834"/>
                <a:ext cx="4596714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" name="Shape 1492"/>
              <p:cNvSpPr/>
              <p:nvPr/>
            </p:nvSpPr>
            <p:spPr>
              <a:xfrm>
                <a:off x="7961271" y="14467"/>
                <a:ext cx="4596714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Shape 1493"/>
              <p:cNvSpPr/>
              <p:nvPr/>
            </p:nvSpPr>
            <p:spPr>
              <a:xfrm>
                <a:off x="15924684" y="14467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Shape 1494"/>
              <p:cNvSpPr/>
              <p:nvPr/>
            </p:nvSpPr>
            <p:spPr>
              <a:xfrm rot="10800000" flipH="1">
                <a:off x="11936192" y="2291834"/>
                <a:ext cx="4596712" cy="229142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59855" y="32572"/>
                    </a:moveTo>
                    <a:cubicBezTo>
                      <a:pt x="84083" y="32572"/>
                      <a:pt x="103755" y="72000"/>
                      <a:pt x="103755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20000" y="53144"/>
                      <a:pt x="93205" y="0"/>
                      <a:pt x="59855" y="0"/>
                    </a:cubicBezTo>
                    <a:cubicBezTo>
                      <a:pt x="26505" y="0"/>
                      <a:pt x="0" y="53144"/>
                      <a:pt x="0" y="120000"/>
                    </a:cubicBezTo>
                    <a:cubicBezTo>
                      <a:pt x="16244" y="120000"/>
                      <a:pt x="16244" y="120000"/>
                      <a:pt x="16244" y="120000"/>
                    </a:cubicBezTo>
                    <a:cubicBezTo>
                      <a:pt x="16244" y="72000"/>
                      <a:pt x="35916" y="32572"/>
                      <a:pt x="59855" y="3257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lIns="34275" tIns="34275" rIns="34275" bIns="34275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675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6" name="Shape 1495"/>
            <p:cNvSpPr/>
            <p:nvPr/>
          </p:nvSpPr>
          <p:spPr>
            <a:xfrm>
              <a:off x="3576048" y="2628369"/>
              <a:ext cx="935983" cy="9361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74"/>
                  </a:moveTo>
                  <a:cubicBezTo>
                    <a:pt x="125853" y="41002"/>
                    <a:pt x="125853" y="78991"/>
                    <a:pt x="102419" y="102419"/>
                  </a:cubicBezTo>
                  <a:cubicBezTo>
                    <a:pt x="78991" y="125853"/>
                    <a:pt x="41002" y="125853"/>
                    <a:pt x="17574" y="102419"/>
                  </a:cubicBezTo>
                  <a:cubicBezTo>
                    <a:pt x="-5860" y="78991"/>
                    <a:pt x="-5860" y="41002"/>
                    <a:pt x="17574" y="17574"/>
                  </a:cubicBezTo>
                  <a:cubicBezTo>
                    <a:pt x="41002" y="-5860"/>
                    <a:pt x="78991" y="-5860"/>
                    <a:pt x="102419" y="1757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9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Shape 1496"/>
            <p:cNvSpPr/>
            <p:nvPr/>
          </p:nvSpPr>
          <p:spPr>
            <a:xfrm>
              <a:off x="5556010" y="2628369"/>
              <a:ext cx="935983" cy="9361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74"/>
                  </a:moveTo>
                  <a:cubicBezTo>
                    <a:pt x="125853" y="41002"/>
                    <a:pt x="125853" y="78991"/>
                    <a:pt x="102419" y="102419"/>
                  </a:cubicBezTo>
                  <a:cubicBezTo>
                    <a:pt x="78991" y="125853"/>
                    <a:pt x="41002" y="125853"/>
                    <a:pt x="17574" y="102419"/>
                  </a:cubicBezTo>
                  <a:cubicBezTo>
                    <a:pt x="-5860" y="78991"/>
                    <a:pt x="-5860" y="41002"/>
                    <a:pt x="17574" y="17574"/>
                  </a:cubicBezTo>
                  <a:cubicBezTo>
                    <a:pt x="41002" y="-5860"/>
                    <a:pt x="78991" y="-5860"/>
                    <a:pt x="102419" y="175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9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Shape 1497"/>
            <p:cNvSpPr/>
            <p:nvPr/>
          </p:nvSpPr>
          <p:spPr>
            <a:xfrm>
              <a:off x="7571971" y="2628369"/>
              <a:ext cx="935983" cy="9361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74"/>
                  </a:moveTo>
                  <a:cubicBezTo>
                    <a:pt x="125853" y="41002"/>
                    <a:pt x="125853" y="78991"/>
                    <a:pt x="102419" y="102419"/>
                  </a:cubicBezTo>
                  <a:cubicBezTo>
                    <a:pt x="78991" y="125853"/>
                    <a:pt x="41002" y="125853"/>
                    <a:pt x="17574" y="102419"/>
                  </a:cubicBezTo>
                  <a:cubicBezTo>
                    <a:pt x="-5860" y="78991"/>
                    <a:pt x="-5860" y="41002"/>
                    <a:pt x="17574" y="17574"/>
                  </a:cubicBezTo>
                  <a:cubicBezTo>
                    <a:pt x="41002" y="-5860"/>
                    <a:pt x="78991" y="-5860"/>
                    <a:pt x="102419" y="1757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9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Shape 1498"/>
            <p:cNvSpPr/>
            <p:nvPr/>
          </p:nvSpPr>
          <p:spPr>
            <a:xfrm>
              <a:off x="9587934" y="2628369"/>
              <a:ext cx="935983" cy="93610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2419" y="17574"/>
                  </a:moveTo>
                  <a:cubicBezTo>
                    <a:pt x="125853" y="41002"/>
                    <a:pt x="125853" y="78991"/>
                    <a:pt x="102419" y="102419"/>
                  </a:cubicBezTo>
                  <a:cubicBezTo>
                    <a:pt x="78991" y="125853"/>
                    <a:pt x="41002" y="125853"/>
                    <a:pt x="17574" y="102419"/>
                  </a:cubicBezTo>
                  <a:cubicBezTo>
                    <a:pt x="-5860" y="78991"/>
                    <a:pt x="-5860" y="41002"/>
                    <a:pt x="17574" y="17574"/>
                  </a:cubicBezTo>
                  <a:cubicBezTo>
                    <a:pt x="41002" y="-5860"/>
                    <a:pt x="78991" y="-5860"/>
                    <a:pt x="102419" y="175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209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5371903" y="588370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01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301671" y="588370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02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253265" y="588370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03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228188" y="588370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04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202094" y="588370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05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187397" y="6776702"/>
            <a:ext cx="9827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cs typeface="B Zar" panose="00000400000000000000" pitchFamily="2" charset="-78"/>
              </a:rPr>
              <a:t>.....................</a:t>
            </a:r>
            <a:endParaRPr lang="en-US" sz="800" dirty="0">
              <a:cs typeface="B Zar" panose="00000400000000000000" pitchFamily="2" charset="-7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082541" y="6776702"/>
            <a:ext cx="9827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cs typeface="B Zar" panose="00000400000000000000" pitchFamily="2" charset="-78"/>
              </a:rPr>
              <a:t>..................</a:t>
            </a:r>
            <a:endParaRPr lang="en-US" sz="800" dirty="0">
              <a:cs typeface="B Zar" panose="00000400000000000000" pitchFamily="2" charset="-78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075142" y="6776702"/>
            <a:ext cx="9827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cs typeface="B Zar" panose="00000400000000000000" pitchFamily="2" charset="-78"/>
              </a:rPr>
              <a:t>...........................</a:t>
            </a:r>
            <a:endParaRPr lang="en-US" sz="800" dirty="0">
              <a:cs typeface="B Zar" panose="00000400000000000000" pitchFamily="2" charset="-7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026893" y="6776702"/>
            <a:ext cx="9827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cs typeface="B Zar" panose="00000400000000000000" pitchFamily="2" charset="-78"/>
              </a:rPr>
              <a:t>......................</a:t>
            </a:r>
            <a:endParaRPr lang="en-US" sz="800" dirty="0">
              <a:cs typeface="B Zar" panose="00000400000000000000" pitchFamily="2" charset="-7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999863" y="6776702"/>
            <a:ext cx="9827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cs typeface="B Zar" panose="00000400000000000000" pitchFamily="2" charset="-78"/>
              </a:rPr>
              <a:t>..................................</a:t>
            </a:r>
            <a:endParaRPr lang="en-US" sz="800" dirty="0">
              <a:cs typeface="B Zar" panose="00000400000000000000" pitchFamily="2" charset="-78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44807" y="1748154"/>
            <a:ext cx="6852817" cy="543553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نشریۀ.............</a:t>
            </a:r>
            <a:endParaRPr lang="en-US" dirty="0">
              <a:solidFill>
                <a:prstClr val="white"/>
              </a:solidFill>
              <a:cs typeface="B Titr" panose="00000700000000000000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0" y="2350786"/>
            <a:ext cx="6852817" cy="67014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18925" y="9241986"/>
            <a:ext cx="4647055" cy="45719"/>
          </a:xfrm>
          <a:prstGeom prst="rect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8" name="8-Point Star 77"/>
          <p:cNvSpPr/>
          <p:nvPr/>
        </p:nvSpPr>
        <p:spPr>
          <a:xfrm>
            <a:off x="224577" y="9016771"/>
            <a:ext cx="572180" cy="481791"/>
          </a:xfrm>
          <a:prstGeom prst="star8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97E4DC8-0521-65C6-2BE5-BC69E7D7C3AA}"/>
              </a:ext>
            </a:extLst>
          </p:cNvPr>
          <p:cNvSpPr/>
          <p:nvPr/>
        </p:nvSpPr>
        <p:spPr>
          <a:xfrm>
            <a:off x="5502642" y="55930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7787B0-D61F-70C4-8758-E20B24B1E4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-28460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DF6BD9-F7B6-0A9B-DBB3-66F99D418B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28568"/>
            <a:ext cx="774259" cy="9754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835275C-F88B-1512-A935-380735B58C0B}"/>
              </a:ext>
            </a:extLst>
          </p:cNvPr>
          <p:cNvSpPr txBox="1"/>
          <p:nvPr/>
        </p:nvSpPr>
        <p:spPr>
          <a:xfrm>
            <a:off x="274992" y="582961"/>
            <a:ext cx="6302826" cy="1211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عملکرد در حوزه نشریه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44A9F0-AE86-F362-1EF0-AEBB9988FD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18" y="8721970"/>
            <a:ext cx="1659901" cy="95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07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7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2"/>
          <p:cNvSpPr>
            <a:spLocks noChangeArrowheads="1"/>
          </p:cNvSpPr>
          <p:nvPr/>
        </p:nvSpPr>
        <p:spPr bwMode="auto">
          <a:xfrm>
            <a:off x="681777" y="2679145"/>
            <a:ext cx="269007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شمارۀ</a:t>
            </a:r>
            <a:endParaRPr kumimoji="0" lang="en-US" altLang="fa-IR" sz="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07983" y="7441526"/>
            <a:ext cx="48775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3928308" y="3017699"/>
            <a:ext cx="26940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altLang="fa-IR" sz="1600" b="1" dirty="0">
                <a:solidFill>
                  <a:srgbClr val="C00000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محور اصلی این شماره: </a:t>
            </a: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a-IR" altLang="fa-IR" sz="1600" b="1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B Mitra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925" y="2000279"/>
            <a:ext cx="6852817" cy="543553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نشریۀ</a:t>
            </a:r>
            <a:r>
              <a:rPr lang="fa-IR" b="1" dirty="0">
                <a:solidFill>
                  <a:prstClr val="white"/>
                </a:solidFill>
                <a:cs typeface="B Mitra" panose="00000400000000000000" pitchFamily="2" charset="-78"/>
              </a:rPr>
              <a:t> ..........</a:t>
            </a:r>
            <a:endParaRPr lang="en-US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2533666"/>
            <a:ext cx="6852817" cy="67014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8925" y="9241986"/>
            <a:ext cx="4647055" cy="45719"/>
          </a:xfrm>
          <a:prstGeom prst="rect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5" name="8-Point Star 24"/>
          <p:cNvSpPr/>
          <p:nvPr/>
        </p:nvSpPr>
        <p:spPr>
          <a:xfrm>
            <a:off x="224577" y="8920065"/>
            <a:ext cx="572180" cy="553907"/>
          </a:xfrm>
          <a:prstGeom prst="star8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4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2"/>
          </p:nvPr>
        </p:nvSpPr>
        <p:spPr/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C513EA7-C533-5FB7-1CDB-A12281FD66DF}"/>
              </a:ext>
            </a:extLst>
          </p:cNvPr>
          <p:cNvSpPr/>
          <p:nvPr/>
        </p:nvSpPr>
        <p:spPr>
          <a:xfrm>
            <a:off x="5502642" y="105625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65E812-FC52-D8F9-3391-D4C769C7C0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21235"/>
            <a:ext cx="780356" cy="11461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57C7E9-7307-9236-6E77-EEE1DB0B97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78263"/>
            <a:ext cx="774259" cy="9754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5DFBB29-86D1-E873-6D3D-67D529682261}"/>
              </a:ext>
            </a:extLst>
          </p:cNvPr>
          <p:cNvSpPr txBox="1"/>
          <p:nvPr/>
        </p:nvSpPr>
        <p:spPr>
          <a:xfrm>
            <a:off x="274992" y="632656"/>
            <a:ext cx="6302826" cy="1211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عملکرد در حوزه نشریه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193185B-C45B-6BE7-C160-EB1118BDF5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18" y="8721970"/>
            <a:ext cx="1659901" cy="95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86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2"/>
          <p:cNvSpPr>
            <a:spLocks noChangeArrowheads="1"/>
          </p:cNvSpPr>
          <p:nvPr/>
        </p:nvSpPr>
        <p:spPr bwMode="auto">
          <a:xfrm>
            <a:off x="4729186" y="2767854"/>
            <a:ext cx="158088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 panose="00000400000000000000" pitchFamily="2" charset="-78"/>
              </a:rPr>
              <a:t>همکاران در این شماره:</a:t>
            </a:r>
            <a:endParaRPr kumimoji="0" lang="en-US" altLang="fa-IR" sz="14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9" name="Shape 1529"/>
          <p:cNvSpPr/>
          <p:nvPr/>
        </p:nvSpPr>
        <p:spPr>
          <a:xfrm>
            <a:off x="5341786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F39C1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</a:t>
            </a:r>
          </a:p>
        </p:txBody>
      </p:sp>
      <p:sp>
        <p:nvSpPr>
          <p:cNvPr id="23" name="Shape 1530"/>
          <p:cNvSpPr/>
          <p:nvPr/>
        </p:nvSpPr>
        <p:spPr>
          <a:xfrm>
            <a:off x="5672119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94B15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</a:t>
            </a:r>
          </a:p>
        </p:txBody>
      </p:sp>
      <p:sp>
        <p:nvSpPr>
          <p:cNvPr id="24" name="Shape 1531"/>
          <p:cNvSpPr/>
          <p:nvPr/>
        </p:nvSpPr>
        <p:spPr>
          <a:xfrm>
            <a:off x="6002455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15A3A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</a:t>
            </a:r>
          </a:p>
        </p:txBody>
      </p:sp>
      <p:sp>
        <p:nvSpPr>
          <p:cNvPr id="25" name="Shape 1529"/>
          <p:cNvSpPr/>
          <p:nvPr/>
        </p:nvSpPr>
        <p:spPr>
          <a:xfrm>
            <a:off x="4360330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F39C1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</a:t>
            </a:r>
          </a:p>
        </p:txBody>
      </p:sp>
      <p:sp>
        <p:nvSpPr>
          <p:cNvPr id="26" name="Shape 1530"/>
          <p:cNvSpPr/>
          <p:nvPr/>
        </p:nvSpPr>
        <p:spPr>
          <a:xfrm>
            <a:off x="4690663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94B15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</a:t>
            </a:r>
          </a:p>
        </p:txBody>
      </p:sp>
      <p:sp>
        <p:nvSpPr>
          <p:cNvPr id="27" name="Shape 1531"/>
          <p:cNvSpPr/>
          <p:nvPr/>
        </p:nvSpPr>
        <p:spPr>
          <a:xfrm>
            <a:off x="5020999" y="3278244"/>
            <a:ext cx="253183" cy="253183"/>
          </a:xfrm>
          <a:prstGeom prst="roundRect">
            <a:avLst>
              <a:gd name="adj" fmla="val 16667"/>
            </a:avLst>
          </a:prstGeom>
          <a:solidFill>
            <a:srgbClr val="15A3A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975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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294087"/>
              </p:ext>
            </p:extLst>
          </p:nvPr>
        </p:nvGraphicFramePr>
        <p:xfrm>
          <a:off x="743153" y="4759845"/>
          <a:ext cx="5566916" cy="2946183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854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6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6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749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Zar" panose="00000400000000000000" pitchFamily="2" charset="-78"/>
                        </a:rPr>
                        <a:t>نام و نام خانوادگی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Zar" panose="00000400000000000000" pitchFamily="2" charset="-78"/>
                        </a:rPr>
                        <a:t>مسئولیت در نشریه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132075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100" dirty="0">
                          <a:effectLst/>
                          <a:cs typeface="B Zar" panose="00000400000000000000" pitchFamily="2" charset="-78"/>
                        </a:rPr>
                        <a:t>مسئولیت در انجمن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98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98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16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437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43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7" name="Rectangle 36"/>
          <p:cNvSpPr/>
          <p:nvPr/>
        </p:nvSpPr>
        <p:spPr>
          <a:xfrm>
            <a:off x="95250" y="2024933"/>
            <a:ext cx="6757567" cy="390697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b="1" dirty="0">
                <a:solidFill>
                  <a:prstClr val="white"/>
                </a:solidFill>
                <a:cs typeface="B Titr" panose="00000700000000000000" pitchFamily="2" charset="-78"/>
              </a:rPr>
              <a:t>نشریۀ</a:t>
            </a:r>
            <a:r>
              <a:rPr lang="fa-IR" b="1" dirty="0">
                <a:solidFill>
                  <a:prstClr val="white"/>
                </a:solidFill>
                <a:cs typeface="B Mitra" panose="00000400000000000000" pitchFamily="2" charset="-78"/>
              </a:rPr>
              <a:t> ..........</a:t>
            </a:r>
            <a:endParaRPr lang="en-US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2457466"/>
            <a:ext cx="6852817" cy="67014"/>
          </a:xfrm>
          <a:prstGeom prst="rect">
            <a:avLst/>
          </a:prstGeom>
          <a:solidFill>
            <a:srgbClr val="009999"/>
          </a:solidFill>
          <a:ln>
            <a:solidFill>
              <a:srgbClr val="00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8925" y="9241986"/>
            <a:ext cx="4647055" cy="45719"/>
          </a:xfrm>
          <a:prstGeom prst="rect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0" name="8-Point Star 39"/>
          <p:cNvSpPr/>
          <p:nvPr/>
        </p:nvSpPr>
        <p:spPr>
          <a:xfrm>
            <a:off x="224577" y="9069354"/>
            <a:ext cx="518576" cy="404617"/>
          </a:xfrm>
          <a:prstGeom prst="star8">
            <a:avLst/>
          </a:prstGeom>
          <a:solidFill>
            <a:srgbClr val="009999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5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63AED89-BFD4-13AB-11E3-5CE74E86BE85}"/>
              </a:ext>
            </a:extLst>
          </p:cNvPr>
          <p:cNvSpPr/>
          <p:nvPr/>
        </p:nvSpPr>
        <p:spPr>
          <a:xfrm>
            <a:off x="5502642" y="145381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D53168-1FA2-63DF-5013-3BB5C851D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60991"/>
            <a:ext cx="780356" cy="1146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519101E-89B3-09C6-D7A7-6E8B7C7228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18019"/>
            <a:ext cx="774259" cy="9754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32C52F2-D684-E25F-B84C-2FADB59988CA}"/>
              </a:ext>
            </a:extLst>
          </p:cNvPr>
          <p:cNvSpPr txBox="1"/>
          <p:nvPr/>
        </p:nvSpPr>
        <p:spPr>
          <a:xfrm>
            <a:off x="274992" y="672412"/>
            <a:ext cx="6302826" cy="1211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cs typeface="B Titr" panose="00000700000000000000" pitchFamily="2" charset="-78"/>
              </a:rPr>
              <a:t>گزارش عملکرد در حوزه نشریه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C00000"/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A7ECF7D-D971-DA64-56C2-CB0EEF01A3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18" y="8721970"/>
            <a:ext cx="1659901" cy="95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98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12700" cap="flat">
          <a:solidFill>
            <a:schemeClr val="accent5"/>
          </a:solidFill>
          <a:miter lim="400000"/>
        </a:ln>
        <a:effectLst/>
      </a:spPr>
      <a:bodyPr wrap="square" lIns="50800" tIns="50800" rIns="50800" bIns="50800" numCol="1" anchor="ctr">
        <a:noAutofit/>
      </a:bodyPr>
      <a:lstStyle>
        <a:defPPr>
          <a:defRPr sz="3200">
            <a:solidFill>
              <a:srgbClr val="FFFFFF"/>
            </a:solidFill>
            <a:latin typeface="+mn-lt"/>
            <a:ea typeface="+mn-ea"/>
            <a:cs typeface="+mn-cs"/>
            <a:sym typeface="Helvetica Ligh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3538</TotalTime>
  <Words>300</Words>
  <Application>Microsoft Office PowerPoint</Application>
  <PresentationFormat>A4 Paper (210x297 mm)</PresentationFormat>
  <Paragraphs>94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B Zar</vt:lpstr>
      <vt:lpstr>Calibri</vt:lpstr>
      <vt:lpstr>Calibri Light</vt:lpstr>
      <vt:lpstr>Roboto Condensed</vt:lpstr>
      <vt:lpstr>wm_Shekasteh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arike pc</cp:lastModifiedBy>
  <cp:revision>488</cp:revision>
  <cp:lastPrinted>2016-06-18T07:11:26Z</cp:lastPrinted>
  <dcterms:created xsi:type="dcterms:W3CDTF">2016-06-14T09:18:07Z</dcterms:created>
  <dcterms:modified xsi:type="dcterms:W3CDTF">2023-08-07T12:26:24Z</dcterms:modified>
</cp:coreProperties>
</file>