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handoutMasterIdLst>
    <p:handoutMasterId r:id="rId12"/>
  </p:handoutMasterIdLst>
  <p:sldIdLst>
    <p:sldId id="341" r:id="rId2"/>
    <p:sldId id="283" r:id="rId3"/>
    <p:sldId id="342" r:id="rId4"/>
    <p:sldId id="343" r:id="rId5"/>
    <p:sldId id="344" r:id="rId6"/>
    <p:sldId id="345" r:id="rId7"/>
    <p:sldId id="346" r:id="rId8"/>
    <p:sldId id="347" r:id="rId9"/>
    <p:sldId id="348" r:id="rId10"/>
  </p:sldIdLst>
  <p:sldSz cx="9144000" cy="6858000" type="screen4x3"/>
  <p:notesSz cx="6807200" cy="9906000"/>
  <p:defaultTextStyle>
    <a:defPPr>
      <a:defRPr lang="pl-P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0909"/>
    <a:srgbClr val="980A0A"/>
    <a:srgbClr val="BD6F94"/>
    <a:srgbClr val="F3D5DC"/>
    <a:srgbClr val="F67A7A"/>
    <a:srgbClr val="791719"/>
    <a:srgbClr val="990033"/>
    <a:srgbClr val="36001B"/>
    <a:srgbClr val="100008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61" autoAdjust="0"/>
    <p:restoredTop sz="33513" autoAdjust="0"/>
  </p:normalViewPr>
  <p:slideViewPr>
    <p:cSldViewPr>
      <p:cViewPr varScale="1">
        <p:scale>
          <a:sx n="74" d="100"/>
          <a:sy n="74" d="100"/>
        </p:scale>
        <p:origin x="130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3426" y="-114"/>
      </p:cViewPr>
      <p:guideLst>
        <p:guide orient="horz" pos="312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98" tIns="47750" rIns="95498" bIns="47750" numCol="1" anchor="t" anchorCtr="0" compatLnSpc="1">
            <a:prstTxWarp prst="textNoShape">
              <a:avLst/>
            </a:prstTxWarp>
          </a:bodyPr>
          <a:lstStyle>
            <a:lvl1pPr algn="l" defTabSz="954088" rtl="0" eaLnBrk="0" hangingPunct="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98" tIns="47750" rIns="95498" bIns="47750" numCol="1" anchor="t" anchorCtr="0" compatLnSpc="1">
            <a:prstTxWarp prst="textNoShape">
              <a:avLst/>
            </a:prstTxWarp>
          </a:bodyPr>
          <a:lstStyle>
            <a:lvl1pPr algn="r" defTabSz="954088" rtl="0" eaLnBrk="0" hangingPunct="0">
              <a:defRPr sz="1300"/>
            </a:lvl1pPr>
          </a:lstStyle>
          <a:p>
            <a:pPr>
              <a:defRPr/>
            </a:pPr>
            <a:fld id="{BE238F03-1BFA-4D7A-AA03-A5D025643EFD}" type="datetimeFigureOut">
              <a:rPr lang="pl-PL"/>
              <a:pPr>
                <a:defRPr/>
              </a:pPr>
              <a:t>2016-05-10</a:t>
            </a:fld>
            <a:endParaRPr lang="pl-PL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49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98" tIns="47750" rIns="95498" bIns="47750" numCol="1" anchor="b" anchorCtr="0" compatLnSpc="1">
            <a:prstTxWarp prst="textNoShape">
              <a:avLst/>
            </a:prstTxWarp>
          </a:bodyPr>
          <a:lstStyle>
            <a:lvl1pPr algn="l" defTabSz="954088" rtl="0" eaLnBrk="0" hangingPunct="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09113"/>
            <a:ext cx="2949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98" tIns="47750" rIns="95498" bIns="47750" numCol="1" anchor="b" anchorCtr="0" compatLnSpc="1">
            <a:prstTxWarp prst="textNoShape">
              <a:avLst/>
            </a:prstTxWarp>
          </a:bodyPr>
          <a:lstStyle>
            <a:lvl1pPr algn="r" defTabSz="954088" rtl="0" eaLnBrk="0" hangingPunct="0">
              <a:defRPr sz="1300"/>
            </a:lvl1pPr>
          </a:lstStyle>
          <a:p>
            <a:pPr>
              <a:defRPr/>
            </a:pPr>
            <a:fld id="{1A2C83C5-6E42-4076-BD4B-D89436A0962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26754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98" tIns="47750" rIns="95498" bIns="47750" numCol="1" anchor="t" anchorCtr="0" compatLnSpc="1">
            <a:prstTxWarp prst="textNoShape">
              <a:avLst/>
            </a:prstTxWarp>
          </a:bodyPr>
          <a:lstStyle>
            <a:lvl1pPr algn="l" defTabSz="954088" rtl="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98" tIns="47750" rIns="95498" bIns="47750" numCol="1" anchor="t" anchorCtr="0" compatLnSpc="1">
            <a:prstTxWarp prst="textNoShape">
              <a:avLst/>
            </a:prstTxWarp>
          </a:bodyPr>
          <a:lstStyle>
            <a:lvl1pPr algn="r" defTabSz="954088" rtl="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710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05350"/>
            <a:ext cx="5446712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98" tIns="47750" rIns="95498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9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98" tIns="47750" rIns="95498" bIns="47750" numCol="1" anchor="b" anchorCtr="0" compatLnSpc="1">
            <a:prstTxWarp prst="textNoShape">
              <a:avLst/>
            </a:prstTxWarp>
          </a:bodyPr>
          <a:lstStyle>
            <a:lvl1pPr algn="l" defTabSz="954088" rtl="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09113"/>
            <a:ext cx="2949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98" tIns="47750" rIns="95498" bIns="47750" numCol="1" anchor="b" anchorCtr="0" compatLnSpc="1">
            <a:prstTxWarp prst="textNoShape">
              <a:avLst/>
            </a:prstTxWarp>
          </a:bodyPr>
          <a:lstStyle>
            <a:lvl1pPr algn="r" defTabSz="954088" rtl="0">
              <a:defRPr sz="1300"/>
            </a:lvl1pPr>
          </a:lstStyle>
          <a:p>
            <a:pPr>
              <a:defRPr/>
            </a:pPr>
            <a:fld id="{065317EC-22DF-44C5-A1A3-5E234D026B9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79362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54350" y="561975"/>
            <a:ext cx="976313" cy="731838"/>
          </a:xfrm>
          <a:ln/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>
          <a:xfrm>
            <a:off x="333375" y="2165350"/>
            <a:ext cx="6262688" cy="6742113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3200" smtClean="0">
                <a:latin typeface="Arial" pitchFamily="34" charset="0"/>
              </a:rPr>
              <a:t>THE TERM ‘</a:t>
            </a:r>
            <a:r>
              <a:rPr lang="en-GB" sz="3200" b="1" smtClean="0">
                <a:latin typeface="Arial" pitchFamily="34" charset="0"/>
              </a:rPr>
              <a:t>Green chemistry</a:t>
            </a:r>
            <a:r>
              <a:rPr lang="en-GB" sz="3200" smtClean="0">
                <a:latin typeface="Arial" pitchFamily="34" charset="0"/>
              </a:rPr>
              <a:t>’ was </a:t>
            </a:r>
            <a:r>
              <a:rPr lang="pl-PL" sz="3200" smtClean="0">
                <a:latin typeface="Arial" pitchFamily="34" charset="0"/>
              </a:rPr>
              <a:t>introduced</a:t>
            </a:r>
            <a:r>
              <a:rPr lang="en-GB" sz="3200" smtClean="0">
                <a:latin typeface="Arial" pitchFamily="34" charset="0"/>
              </a:rPr>
              <a:t> by </a:t>
            </a:r>
            <a:r>
              <a:rPr lang="en-GB" sz="3200" b="1" smtClean="0">
                <a:latin typeface="Arial" pitchFamily="34" charset="0"/>
              </a:rPr>
              <a:t>Professor Paul ANASTAS in 1991</a:t>
            </a:r>
            <a:r>
              <a:rPr lang="en-GB" sz="3200" smtClean="0">
                <a:latin typeface="Arial" pitchFamily="34" charset="0"/>
              </a:rPr>
              <a:t> within the </a:t>
            </a:r>
            <a:r>
              <a:rPr lang="en-GB" sz="3200" b="1" smtClean="0">
                <a:latin typeface="Arial" pitchFamily="34" charset="0"/>
              </a:rPr>
              <a:t>framework</a:t>
            </a:r>
            <a:r>
              <a:rPr lang="en-GB" sz="3200" smtClean="0">
                <a:latin typeface="Arial" pitchFamily="34" charset="0"/>
              </a:rPr>
              <a:t> of the GREEN CHEMISTRY PROGRAM established by the UNITED STATES ENVIRONMENTAL</a:t>
            </a:r>
            <a:r>
              <a:rPr lang="pl-PL" sz="3200" smtClean="0">
                <a:latin typeface="Arial" pitchFamily="34" charset="0"/>
              </a:rPr>
              <a:t> </a:t>
            </a:r>
            <a:r>
              <a:rPr lang="en-GB" sz="3200" smtClean="0">
                <a:latin typeface="Arial" pitchFamily="34" charset="0"/>
              </a:rPr>
              <a:t>PROTECTION AGENCY</a:t>
            </a:r>
            <a:endParaRPr lang="pl-PL" sz="320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702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54350" y="561975"/>
            <a:ext cx="976313" cy="731838"/>
          </a:xfrm>
          <a:ln/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>
          <a:xfrm>
            <a:off x="333375" y="2165350"/>
            <a:ext cx="6262688" cy="6742113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3200" smtClean="0">
                <a:latin typeface="Arial" pitchFamily="34" charset="0"/>
              </a:rPr>
              <a:t>THE TERM ‘</a:t>
            </a:r>
            <a:r>
              <a:rPr lang="en-GB" sz="3200" b="1" smtClean="0">
                <a:latin typeface="Arial" pitchFamily="34" charset="0"/>
              </a:rPr>
              <a:t>Green chemistry</a:t>
            </a:r>
            <a:r>
              <a:rPr lang="en-GB" sz="3200" smtClean="0">
                <a:latin typeface="Arial" pitchFamily="34" charset="0"/>
              </a:rPr>
              <a:t>’ was </a:t>
            </a:r>
            <a:r>
              <a:rPr lang="pl-PL" sz="3200" smtClean="0">
                <a:latin typeface="Arial" pitchFamily="34" charset="0"/>
              </a:rPr>
              <a:t>introduced</a:t>
            </a:r>
            <a:r>
              <a:rPr lang="en-GB" sz="3200" smtClean="0">
                <a:latin typeface="Arial" pitchFamily="34" charset="0"/>
              </a:rPr>
              <a:t> by </a:t>
            </a:r>
            <a:r>
              <a:rPr lang="en-GB" sz="3200" b="1" smtClean="0">
                <a:latin typeface="Arial" pitchFamily="34" charset="0"/>
              </a:rPr>
              <a:t>Professor Paul ANASTAS in 1991</a:t>
            </a:r>
            <a:r>
              <a:rPr lang="en-GB" sz="3200" smtClean="0">
                <a:latin typeface="Arial" pitchFamily="34" charset="0"/>
              </a:rPr>
              <a:t> within the </a:t>
            </a:r>
            <a:r>
              <a:rPr lang="en-GB" sz="3200" b="1" smtClean="0">
                <a:latin typeface="Arial" pitchFamily="34" charset="0"/>
              </a:rPr>
              <a:t>framework</a:t>
            </a:r>
            <a:r>
              <a:rPr lang="en-GB" sz="3200" smtClean="0">
                <a:latin typeface="Arial" pitchFamily="34" charset="0"/>
              </a:rPr>
              <a:t> of the GREEN CHEMISTRY PROGRAM established by the UNITED STATES ENVIRONMENTAL</a:t>
            </a:r>
            <a:r>
              <a:rPr lang="pl-PL" sz="3200" smtClean="0">
                <a:latin typeface="Arial" pitchFamily="34" charset="0"/>
              </a:rPr>
              <a:t> </a:t>
            </a:r>
            <a:r>
              <a:rPr lang="en-GB" sz="3200" smtClean="0">
                <a:latin typeface="Arial" pitchFamily="34" charset="0"/>
              </a:rPr>
              <a:t>PROTECTION AGENCY</a:t>
            </a:r>
            <a:endParaRPr lang="pl-PL" sz="320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606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54350" y="561975"/>
            <a:ext cx="976313" cy="731838"/>
          </a:xfrm>
          <a:ln/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>
          <a:xfrm>
            <a:off x="333375" y="2165350"/>
            <a:ext cx="6262688" cy="6742113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3200" smtClean="0">
                <a:latin typeface="Arial" pitchFamily="34" charset="0"/>
              </a:rPr>
              <a:t>THE TERM ‘</a:t>
            </a:r>
            <a:r>
              <a:rPr lang="en-GB" sz="3200" b="1" smtClean="0">
                <a:latin typeface="Arial" pitchFamily="34" charset="0"/>
              </a:rPr>
              <a:t>Green chemistry</a:t>
            </a:r>
            <a:r>
              <a:rPr lang="en-GB" sz="3200" smtClean="0">
                <a:latin typeface="Arial" pitchFamily="34" charset="0"/>
              </a:rPr>
              <a:t>’ was </a:t>
            </a:r>
            <a:r>
              <a:rPr lang="pl-PL" sz="3200" smtClean="0">
                <a:latin typeface="Arial" pitchFamily="34" charset="0"/>
              </a:rPr>
              <a:t>introduced</a:t>
            </a:r>
            <a:r>
              <a:rPr lang="en-GB" sz="3200" smtClean="0">
                <a:latin typeface="Arial" pitchFamily="34" charset="0"/>
              </a:rPr>
              <a:t> by </a:t>
            </a:r>
            <a:r>
              <a:rPr lang="en-GB" sz="3200" b="1" smtClean="0">
                <a:latin typeface="Arial" pitchFamily="34" charset="0"/>
              </a:rPr>
              <a:t>Professor Paul ANASTAS in 1991</a:t>
            </a:r>
            <a:r>
              <a:rPr lang="en-GB" sz="3200" smtClean="0">
                <a:latin typeface="Arial" pitchFamily="34" charset="0"/>
              </a:rPr>
              <a:t> within the </a:t>
            </a:r>
            <a:r>
              <a:rPr lang="en-GB" sz="3200" b="1" smtClean="0">
                <a:latin typeface="Arial" pitchFamily="34" charset="0"/>
              </a:rPr>
              <a:t>framework</a:t>
            </a:r>
            <a:r>
              <a:rPr lang="en-GB" sz="3200" smtClean="0">
                <a:latin typeface="Arial" pitchFamily="34" charset="0"/>
              </a:rPr>
              <a:t> of the GREEN CHEMISTRY PROGRAM established by the UNITED STATES ENVIRONMENTAL</a:t>
            </a:r>
            <a:r>
              <a:rPr lang="pl-PL" sz="3200" smtClean="0">
                <a:latin typeface="Arial" pitchFamily="34" charset="0"/>
              </a:rPr>
              <a:t> </a:t>
            </a:r>
            <a:r>
              <a:rPr lang="en-GB" sz="3200" smtClean="0">
                <a:latin typeface="Arial" pitchFamily="34" charset="0"/>
              </a:rPr>
              <a:t>PROTECTION AGENCY</a:t>
            </a:r>
            <a:endParaRPr lang="pl-PL" sz="320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606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54350" y="561975"/>
            <a:ext cx="976313" cy="731838"/>
          </a:xfrm>
          <a:ln/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>
          <a:xfrm>
            <a:off x="333375" y="2165350"/>
            <a:ext cx="6262688" cy="6742113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3200" smtClean="0">
                <a:latin typeface="Arial" pitchFamily="34" charset="0"/>
              </a:rPr>
              <a:t>THE TERM ‘</a:t>
            </a:r>
            <a:r>
              <a:rPr lang="en-GB" sz="3200" b="1" smtClean="0">
                <a:latin typeface="Arial" pitchFamily="34" charset="0"/>
              </a:rPr>
              <a:t>Green chemistry</a:t>
            </a:r>
            <a:r>
              <a:rPr lang="en-GB" sz="3200" smtClean="0">
                <a:latin typeface="Arial" pitchFamily="34" charset="0"/>
              </a:rPr>
              <a:t>’ was </a:t>
            </a:r>
            <a:r>
              <a:rPr lang="pl-PL" sz="3200" smtClean="0">
                <a:latin typeface="Arial" pitchFamily="34" charset="0"/>
              </a:rPr>
              <a:t>introduced</a:t>
            </a:r>
            <a:r>
              <a:rPr lang="en-GB" sz="3200" smtClean="0">
                <a:latin typeface="Arial" pitchFamily="34" charset="0"/>
              </a:rPr>
              <a:t> by </a:t>
            </a:r>
            <a:r>
              <a:rPr lang="en-GB" sz="3200" b="1" smtClean="0">
                <a:latin typeface="Arial" pitchFamily="34" charset="0"/>
              </a:rPr>
              <a:t>Professor Paul ANASTAS in 1991</a:t>
            </a:r>
            <a:r>
              <a:rPr lang="en-GB" sz="3200" smtClean="0">
                <a:latin typeface="Arial" pitchFamily="34" charset="0"/>
              </a:rPr>
              <a:t> within the </a:t>
            </a:r>
            <a:r>
              <a:rPr lang="en-GB" sz="3200" b="1" smtClean="0">
                <a:latin typeface="Arial" pitchFamily="34" charset="0"/>
              </a:rPr>
              <a:t>framework</a:t>
            </a:r>
            <a:r>
              <a:rPr lang="en-GB" sz="3200" smtClean="0">
                <a:latin typeface="Arial" pitchFamily="34" charset="0"/>
              </a:rPr>
              <a:t> of the GREEN CHEMISTRY PROGRAM established by the UNITED STATES ENVIRONMENTAL</a:t>
            </a:r>
            <a:r>
              <a:rPr lang="pl-PL" sz="3200" smtClean="0">
                <a:latin typeface="Arial" pitchFamily="34" charset="0"/>
              </a:rPr>
              <a:t> </a:t>
            </a:r>
            <a:r>
              <a:rPr lang="en-GB" sz="3200" smtClean="0">
                <a:latin typeface="Arial" pitchFamily="34" charset="0"/>
              </a:rPr>
              <a:t>PROTECTION AGENCY</a:t>
            </a:r>
            <a:endParaRPr lang="pl-PL" sz="320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606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54350" y="561975"/>
            <a:ext cx="976313" cy="731838"/>
          </a:xfrm>
          <a:ln/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>
          <a:xfrm>
            <a:off x="333375" y="2165350"/>
            <a:ext cx="6262688" cy="6742113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3200" smtClean="0">
                <a:latin typeface="Arial" pitchFamily="34" charset="0"/>
              </a:rPr>
              <a:t>THE TERM ‘</a:t>
            </a:r>
            <a:r>
              <a:rPr lang="en-GB" sz="3200" b="1" smtClean="0">
                <a:latin typeface="Arial" pitchFamily="34" charset="0"/>
              </a:rPr>
              <a:t>Green chemistry</a:t>
            </a:r>
            <a:r>
              <a:rPr lang="en-GB" sz="3200" smtClean="0">
                <a:latin typeface="Arial" pitchFamily="34" charset="0"/>
              </a:rPr>
              <a:t>’ was </a:t>
            </a:r>
            <a:r>
              <a:rPr lang="pl-PL" sz="3200" smtClean="0">
                <a:latin typeface="Arial" pitchFamily="34" charset="0"/>
              </a:rPr>
              <a:t>introduced</a:t>
            </a:r>
            <a:r>
              <a:rPr lang="en-GB" sz="3200" smtClean="0">
                <a:latin typeface="Arial" pitchFamily="34" charset="0"/>
              </a:rPr>
              <a:t> by </a:t>
            </a:r>
            <a:r>
              <a:rPr lang="en-GB" sz="3200" b="1" smtClean="0">
                <a:latin typeface="Arial" pitchFamily="34" charset="0"/>
              </a:rPr>
              <a:t>Professor Paul ANASTAS in 1991</a:t>
            </a:r>
            <a:r>
              <a:rPr lang="en-GB" sz="3200" smtClean="0">
                <a:latin typeface="Arial" pitchFamily="34" charset="0"/>
              </a:rPr>
              <a:t> within the </a:t>
            </a:r>
            <a:r>
              <a:rPr lang="en-GB" sz="3200" b="1" smtClean="0">
                <a:latin typeface="Arial" pitchFamily="34" charset="0"/>
              </a:rPr>
              <a:t>framework</a:t>
            </a:r>
            <a:r>
              <a:rPr lang="en-GB" sz="3200" smtClean="0">
                <a:latin typeface="Arial" pitchFamily="34" charset="0"/>
              </a:rPr>
              <a:t> of the GREEN CHEMISTRY PROGRAM established by the UNITED STATES ENVIRONMENTAL</a:t>
            </a:r>
            <a:r>
              <a:rPr lang="pl-PL" sz="3200" smtClean="0">
                <a:latin typeface="Arial" pitchFamily="34" charset="0"/>
              </a:rPr>
              <a:t> </a:t>
            </a:r>
            <a:r>
              <a:rPr lang="en-GB" sz="3200" smtClean="0">
                <a:latin typeface="Arial" pitchFamily="34" charset="0"/>
              </a:rPr>
              <a:t>PROTECTION AGENCY</a:t>
            </a:r>
            <a:endParaRPr lang="pl-PL" sz="320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6066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54350" y="561975"/>
            <a:ext cx="976313" cy="731838"/>
          </a:xfrm>
          <a:ln/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>
          <a:xfrm>
            <a:off x="333375" y="2165350"/>
            <a:ext cx="6262688" cy="6742113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3200" smtClean="0">
                <a:latin typeface="Arial" pitchFamily="34" charset="0"/>
              </a:rPr>
              <a:t>THE TERM ‘</a:t>
            </a:r>
            <a:r>
              <a:rPr lang="en-GB" sz="3200" b="1" smtClean="0">
                <a:latin typeface="Arial" pitchFamily="34" charset="0"/>
              </a:rPr>
              <a:t>Green chemistry</a:t>
            </a:r>
            <a:r>
              <a:rPr lang="en-GB" sz="3200" smtClean="0">
                <a:latin typeface="Arial" pitchFamily="34" charset="0"/>
              </a:rPr>
              <a:t>’ was </a:t>
            </a:r>
            <a:r>
              <a:rPr lang="pl-PL" sz="3200" smtClean="0">
                <a:latin typeface="Arial" pitchFamily="34" charset="0"/>
              </a:rPr>
              <a:t>introduced</a:t>
            </a:r>
            <a:r>
              <a:rPr lang="en-GB" sz="3200" smtClean="0">
                <a:latin typeface="Arial" pitchFamily="34" charset="0"/>
              </a:rPr>
              <a:t> by </a:t>
            </a:r>
            <a:r>
              <a:rPr lang="en-GB" sz="3200" b="1" smtClean="0">
                <a:latin typeface="Arial" pitchFamily="34" charset="0"/>
              </a:rPr>
              <a:t>Professor Paul ANASTAS in 1991</a:t>
            </a:r>
            <a:r>
              <a:rPr lang="en-GB" sz="3200" smtClean="0">
                <a:latin typeface="Arial" pitchFamily="34" charset="0"/>
              </a:rPr>
              <a:t> within the </a:t>
            </a:r>
            <a:r>
              <a:rPr lang="en-GB" sz="3200" b="1" smtClean="0">
                <a:latin typeface="Arial" pitchFamily="34" charset="0"/>
              </a:rPr>
              <a:t>framework</a:t>
            </a:r>
            <a:r>
              <a:rPr lang="en-GB" sz="3200" smtClean="0">
                <a:latin typeface="Arial" pitchFamily="34" charset="0"/>
              </a:rPr>
              <a:t> of the GREEN CHEMISTRY PROGRAM established by the UNITED STATES ENVIRONMENTAL</a:t>
            </a:r>
            <a:r>
              <a:rPr lang="pl-PL" sz="3200" smtClean="0">
                <a:latin typeface="Arial" pitchFamily="34" charset="0"/>
              </a:rPr>
              <a:t> </a:t>
            </a:r>
            <a:r>
              <a:rPr lang="en-GB" sz="3200" smtClean="0">
                <a:latin typeface="Arial" pitchFamily="34" charset="0"/>
              </a:rPr>
              <a:t>PROTECTION AGENCY</a:t>
            </a:r>
            <a:endParaRPr lang="pl-PL" sz="320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6066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54350" y="561975"/>
            <a:ext cx="976313" cy="731838"/>
          </a:xfrm>
          <a:ln/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>
          <a:xfrm>
            <a:off x="333375" y="2165350"/>
            <a:ext cx="6262688" cy="6742113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3200" smtClean="0">
                <a:latin typeface="Arial" pitchFamily="34" charset="0"/>
              </a:rPr>
              <a:t>THE TERM ‘</a:t>
            </a:r>
            <a:r>
              <a:rPr lang="en-GB" sz="3200" b="1" smtClean="0">
                <a:latin typeface="Arial" pitchFamily="34" charset="0"/>
              </a:rPr>
              <a:t>Green chemistry</a:t>
            </a:r>
            <a:r>
              <a:rPr lang="en-GB" sz="3200" smtClean="0">
                <a:latin typeface="Arial" pitchFamily="34" charset="0"/>
              </a:rPr>
              <a:t>’ was </a:t>
            </a:r>
            <a:r>
              <a:rPr lang="pl-PL" sz="3200" smtClean="0">
                <a:latin typeface="Arial" pitchFamily="34" charset="0"/>
              </a:rPr>
              <a:t>introduced</a:t>
            </a:r>
            <a:r>
              <a:rPr lang="en-GB" sz="3200" smtClean="0">
                <a:latin typeface="Arial" pitchFamily="34" charset="0"/>
              </a:rPr>
              <a:t> by </a:t>
            </a:r>
            <a:r>
              <a:rPr lang="en-GB" sz="3200" b="1" smtClean="0">
                <a:latin typeface="Arial" pitchFamily="34" charset="0"/>
              </a:rPr>
              <a:t>Professor Paul ANASTAS in 1991</a:t>
            </a:r>
            <a:r>
              <a:rPr lang="en-GB" sz="3200" smtClean="0">
                <a:latin typeface="Arial" pitchFamily="34" charset="0"/>
              </a:rPr>
              <a:t> within the </a:t>
            </a:r>
            <a:r>
              <a:rPr lang="en-GB" sz="3200" b="1" smtClean="0">
                <a:latin typeface="Arial" pitchFamily="34" charset="0"/>
              </a:rPr>
              <a:t>framework</a:t>
            </a:r>
            <a:r>
              <a:rPr lang="en-GB" sz="3200" smtClean="0">
                <a:latin typeface="Arial" pitchFamily="34" charset="0"/>
              </a:rPr>
              <a:t> of the GREEN CHEMISTRY PROGRAM established by the UNITED STATES ENVIRONMENTAL</a:t>
            </a:r>
            <a:r>
              <a:rPr lang="pl-PL" sz="3200" smtClean="0">
                <a:latin typeface="Arial" pitchFamily="34" charset="0"/>
              </a:rPr>
              <a:t> </a:t>
            </a:r>
            <a:r>
              <a:rPr lang="en-GB" sz="3200" smtClean="0">
                <a:latin typeface="Arial" pitchFamily="34" charset="0"/>
              </a:rPr>
              <a:t>PROTECTION AGENCY</a:t>
            </a:r>
            <a:endParaRPr lang="pl-PL" sz="320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606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54350" y="561975"/>
            <a:ext cx="976313" cy="731838"/>
          </a:xfrm>
          <a:ln/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>
          <a:xfrm>
            <a:off x="333375" y="2165350"/>
            <a:ext cx="6262688" cy="6742113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3200" smtClean="0">
                <a:latin typeface="Arial" pitchFamily="34" charset="0"/>
              </a:rPr>
              <a:t>THE TERM ‘</a:t>
            </a:r>
            <a:r>
              <a:rPr lang="en-GB" sz="3200" b="1" smtClean="0">
                <a:latin typeface="Arial" pitchFamily="34" charset="0"/>
              </a:rPr>
              <a:t>Green chemistry</a:t>
            </a:r>
            <a:r>
              <a:rPr lang="en-GB" sz="3200" smtClean="0">
                <a:latin typeface="Arial" pitchFamily="34" charset="0"/>
              </a:rPr>
              <a:t>’ was </a:t>
            </a:r>
            <a:r>
              <a:rPr lang="pl-PL" sz="3200" smtClean="0">
                <a:latin typeface="Arial" pitchFamily="34" charset="0"/>
              </a:rPr>
              <a:t>introduced</a:t>
            </a:r>
            <a:r>
              <a:rPr lang="en-GB" sz="3200" smtClean="0">
                <a:latin typeface="Arial" pitchFamily="34" charset="0"/>
              </a:rPr>
              <a:t> by </a:t>
            </a:r>
            <a:r>
              <a:rPr lang="en-GB" sz="3200" b="1" smtClean="0">
                <a:latin typeface="Arial" pitchFamily="34" charset="0"/>
              </a:rPr>
              <a:t>Professor Paul ANASTAS in 1991</a:t>
            </a:r>
            <a:r>
              <a:rPr lang="en-GB" sz="3200" smtClean="0">
                <a:latin typeface="Arial" pitchFamily="34" charset="0"/>
              </a:rPr>
              <a:t> within the </a:t>
            </a:r>
            <a:r>
              <a:rPr lang="en-GB" sz="3200" b="1" smtClean="0">
                <a:latin typeface="Arial" pitchFamily="34" charset="0"/>
              </a:rPr>
              <a:t>framework</a:t>
            </a:r>
            <a:r>
              <a:rPr lang="en-GB" sz="3200" smtClean="0">
                <a:latin typeface="Arial" pitchFamily="34" charset="0"/>
              </a:rPr>
              <a:t> of the GREEN CHEMISTRY PROGRAM established by the UNITED STATES ENVIRONMENTAL</a:t>
            </a:r>
            <a:r>
              <a:rPr lang="pl-PL" sz="3200" smtClean="0">
                <a:latin typeface="Arial" pitchFamily="34" charset="0"/>
              </a:rPr>
              <a:t> </a:t>
            </a:r>
            <a:r>
              <a:rPr lang="en-GB" sz="3200" smtClean="0">
                <a:latin typeface="Arial" pitchFamily="34" charset="0"/>
              </a:rPr>
              <a:t>PROTECTION AGENCY</a:t>
            </a:r>
            <a:endParaRPr lang="pl-PL" sz="320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6066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54350" y="561975"/>
            <a:ext cx="976313" cy="731838"/>
          </a:xfrm>
          <a:ln/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>
          <a:xfrm>
            <a:off x="333375" y="2165350"/>
            <a:ext cx="6262688" cy="6742113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3200" smtClean="0">
                <a:latin typeface="Arial" pitchFamily="34" charset="0"/>
              </a:rPr>
              <a:t>THE TERM ‘</a:t>
            </a:r>
            <a:r>
              <a:rPr lang="en-GB" sz="3200" b="1" smtClean="0">
                <a:latin typeface="Arial" pitchFamily="34" charset="0"/>
              </a:rPr>
              <a:t>Green chemistry</a:t>
            </a:r>
            <a:r>
              <a:rPr lang="en-GB" sz="3200" smtClean="0">
                <a:latin typeface="Arial" pitchFamily="34" charset="0"/>
              </a:rPr>
              <a:t>’ was </a:t>
            </a:r>
            <a:r>
              <a:rPr lang="pl-PL" sz="3200" smtClean="0">
                <a:latin typeface="Arial" pitchFamily="34" charset="0"/>
              </a:rPr>
              <a:t>introduced</a:t>
            </a:r>
            <a:r>
              <a:rPr lang="en-GB" sz="3200" smtClean="0">
                <a:latin typeface="Arial" pitchFamily="34" charset="0"/>
              </a:rPr>
              <a:t> by </a:t>
            </a:r>
            <a:r>
              <a:rPr lang="en-GB" sz="3200" b="1" smtClean="0">
                <a:latin typeface="Arial" pitchFamily="34" charset="0"/>
              </a:rPr>
              <a:t>Professor Paul ANASTAS in 1991</a:t>
            </a:r>
            <a:r>
              <a:rPr lang="en-GB" sz="3200" smtClean="0">
                <a:latin typeface="Arial" pitchFamily="34" charset="0"/>
              </a:rPr>
              <a:t> within the </a:t>
            </a:r>
            <a:r>
              <a:rPr lang="en-GB" sz="3200" b="1" smtClean="0">
                <a:latin typeface="Arial" pitchFamily="34" charset="0"/>
              </a:rPr>
              <a:t>framework</a:t>
            </a:r>
            <a:r>
              <a:rPr lang="en-GB" sz="3200" smtClean="0">
                <a:latin typeface="Arial" pitchFamily="34" charset="0"/>
              </a:rPr>
              <a:t> of the GREEN CHEMISTRY PROGRAM established by the UNITED STATES ENVIRONMENTAL</a:t>
            </a:r>
            <a:r>
              <a:rPr lang="pl-PL" sz="3200" smtClean="0">
                <a:latin typeface="Arial" pitchFamily="34" charset="0"/>
              </a:rPr>
              <a:t> </a:t>
            </a:r>
            <a:r>
              <a:rPr lang="en-GB" sz="3200" smtClean="0">
                <a:latin typeface="Arial" pitchFamily="34" charset="0"/>
              </a:rPr>
              <a:t>PROTECTION AGENCY</a:t>
            </a:r>
            <a:endParaRPr lang="pl-PL" sz="320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606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14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/>
          </a:p>
        </p:txBody>
      </p:sp>
      <p:sp>
        <p:nvSpPr>
          <p:cNvPr id="5" name="Prostokąt 16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/>
          </a:p>
        </p:txBody>
      </p:sp>
      <p:sp>
        <p:nvSpPr>
          <p:cNvPr id="6" name="Prostokąt 17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/>
          </a:p>
        </p:txBody>
      </p:sp>
      <p:sp>
        <p:nvSpPr>
          <p:cNvPr id="7" name="Prostokąt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/>
          </a:p>
        </p:txBody>
      </p:sp>
      <p:sp>
        <p:nvSpPr>
          <p:cNvPr id="10" name="Łącznik prosty 1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1" name="Łącznik prosty 2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2" name="Łącznik prosty 23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3" name="Łącznik prosty 24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4" name="Łącznik prosty 25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5" name="Łącznik prosty 26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6" name="Prostokąt 2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17" name="Elipsa 2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18" name="Elipsa 29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19" name="Elipsa 3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20" name="Elipsa 31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21" name="Elipsa 32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22" name="Symbol zastępczy daty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3" name="Symbol zastępczy stop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4" name="Symbol zastępczy numeru slajd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2E0AE-931E-4B6B-B78C-23659B89987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FE2AC-7CF8-464C-922D-A6C030E31E5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8187E-6452-4E95-A57B-2B65E21223A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CDEB8-62B5-4FE2-9F79-4D542A115F54}" type="datetime1">
              <a:rPr lang="pl-PL"/>
              <a:pPr>
                <a:defRPr/>
              </a:pPr>
              <a:t>2016-05-10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DF682-44DB-4C3A-A4CC-7915437F118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D89BB42-F103-4EF3-9802-073166B13E7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  <p:sp>
        <p:nvSpPr>
          <p:cNvPr id="6" name="Symbol zastępczy stopki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14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/>
          </a:p>
        </p:txBody>
      </p:sp>
      <p:sp>
        <p:nvSpPr>
          <p:cNvPr id="5" name="Prostokąt 16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/>
          </a:p>
        </p:txBody>
      </p:sp>
      <p:sp>
        <p:nvSpPr>
          <p:cNvPr id="6" name="Prostokąt 17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/>
          </a:p>
        </p:txBody>
      </p:sp>
      <p:sp>
        <p:nvSpPr>
          <p:cNvPr id="7" name="Prostokąt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/>
          </a:p>
        </p:txBody>
      </p:sp>
      <p:sp>
        <p:nvSpPr>
          <p:cNvPr id="8" name="Łącznik prosty 1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9" name="Łącznik prosty 2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0" name="Łącznik prosty 23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1" name="Łącznik prosty 24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2" name="Łącznik prosty 25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3" name="Prostokąt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14" name="Elipsa 27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15" name="Elipsa 28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16" name="Elipsa 29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17" name="Elipsa 30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18" name="Elipsa 31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19" name="Łącznik prosty 32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0" name="Symbol zastępczy daty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1" name="Symbol zastępczy stop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2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29E2E-E43A-44C2-8A7D-514E943B0F9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712D7-08EA-4A26-AEF7-A9AD1635A94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BFEF3-61EE-4961-A157-1AFFE8780B5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7E97F41-D7D0-4C7B-875B-8B55A596A50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  <p:sp>
        <p:nvSpPr>
          <p:cNvPr id="5" name="Symbol zastępczy stop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A172-EA00-42C2-98C8-FAA705521E0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Łącznik prosty 1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6" name="Łącznik prosty 16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7" name="Łącznik prosty 17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8" name="Łącznik prosty 1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9" name="Prostokąt 1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/>
          </a:p>
        </p:txBody>
      </p:sp>
      <p:sp>
        <p:nvSpPr>
          <p:cNvPr id="10" name="Łącznik prosty 2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1" name="Elipsa 2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2" name="Symbol zastępczy daty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" name="Symbol zastępczy numeru slajdu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2B4BA5E-8B77-4EF6-8B51-5BF7D279AC1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  <p:sp>
        <p:nvSpPr>
          <p:cNvPr id="14" name="Symbol zastępczy stopki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Łącznik prosty 1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6" name="Elipsa 16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7" name="Łącznik prosty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8" name="Prostokąt 1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/>
          </a:p>
        </p:txBody>
      </p:sp>
      <p:sp>
        <p:nvSpPr>
          <p:cNvPr id="9" name="Łącznik prosty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0" name="Łącznik prosty 20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11" name="Łącznik prosty 23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daty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" name="Symbol zastępczy numeru slajd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620BAAA-8AAD-4134-86E6-B59E8D9B37E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  <p:sp>
        <p:nvSpPr>
          <p:cNvPr id="14" name="Symbol zastępczy stop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028" name="Symbol zastępczy tekstu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smtClean="0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rtl="0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rtl="0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0" name="Prostokąt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rtl="0" eaLnBrk="1" latinLnBrk="0" hangingPunct="1">
              <a:defRPr kumimoji="0" sz="1400" b="1">
                <a:solidFill>
                  <a:srgbClr val="FFFFFF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F659381-3E4D-4A66-9B22-401C51449D8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899" r:id="rId4"/>
    <p:sldLayoutId id="2147483900" r:id="rId5"/>
    <p:sldLayoutId id="2147483907" r:id="rId6"/>
    <p:sldLayoutId id="2147483901" r:id="rId7"/>
    <p:sldLayoutId id="2147483908" r:id="rId8"/>
    <p:sldLayoutId id="2147483909" r:id="rId9"/>
    <p:sldLayoutId id="2147483902" r:id="rId10"/>
    <p:sldLayoutId id="2147483903" r:id="rId11"/>
    <p:sldLayoutId id="2147483910" r:id="rId12"/>
  </p:sldLayoutIdLst>
  <p:transition spd="slow">
    <p:wip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491D69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B3ACB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CDACAE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2000">
              <a:schemeClr val="accent1">
                <a:lumMod val="40000"/>
                <a:lumOff val="60000"/>
                <a:alpha val="66000"/>
              </a:schemeClr>
            </a:gs>
            <a:gs pos="0">
              <a:schemeClr val="tx2">
                <a:lumMod val="20000"/>
                <a:lumOff val="80000"/>
              </a:schemeClr>
            </a:gs>
            <a:gs pos="100000">
              <a:schemeClr val="bg2">
                <a:lumMod val="7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34"/>
          <p:cNvSpPr/>
          <p:nvPr/>
        </p:nvSpPr>
        <p:spPr>
          <a:xfrm>
            <a:off x="8532813" y="6308725"/>
            <a:ext cx="287337" cy="28892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36" name="Oval 35"/>
          <p:cNvSpPr/>
          <p:nvPr/>
        </p:nvSpPr>
        <p:spPr>
          <a:xfrm>
            <a:off x="8893175" y="6092825"/>
            <a:ext cx="134938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rtl="0"/>
            <a:endParaRPr lang="en-US" dirty="0"/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0" y="1196752"/>
            <a:ext cx="7000892" cy="572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0">
              <a:lnSpc>
                <a:spcPct val="150000"/>
              </a:lnSpc>
            </a:pPr>
            <a:r>
              <a:rPr lang="fa-IR" sz="2800" dirty="0" smtClean="0">
                <a:solidFill>
                  <a:schemeClr val="accent2">
                    <a:lumMod val="50000"/>
                  </a:schemeClr>
                </a:solidFill>
                <a:effectLst>
                  <a:glow rad="127000">
                    <a:schemeClr val="accent5">
                      <a:lumMod val="40000"/>
                      <a:lumOff val="60000"/>
                    </a:schemeClr>
                  </a:glow>
                </a:effectLst>
                <a:cs typeface="B Titr" pitchFamily="2" charset="-78"/>
              </a:rPr>
              <a:t>همایش استانی</a:t>
            </a:r>
          </a:p>
          <a:p>
            <a:pPr algn="ctr" rtl="0">
              <a:lnSpc>
                <a:spcPct val="150000"/>
              </a:lnSpc>
            </a:pPr>
            <a:r>
              <a:rPr lang="fa-IR" sz="2800" dirty="0" smtClean="0">
                <a:solidFill>
                  <a:schemeClr val="accent2">
                    <a:lumMod val="50000"/>
                  </a:schemeClr>
                </a:solidFill>
                <a:effectLst>
                  <a:glow rad="127000">
                    <a:schemeClr val="accent5">
                      <a:lumMod val="40000"/>
                      <a:lumOff val="60000"/>
                    </a:schemeClr>
                  </a:glow>
                </a:effectLst>
                <a:cs typeface="B Titr" pitchFamily="2" charset="-78"/>
              </a:rPr>
              <a:t>افق های نو در آموزش علوم تجربی</a:t>
            </a:r>
          </a:p>
          <a:p>
            <a:pPr algn="ctr" rtl="0">
              <a:lnSpc>
                <a:spcPct val="150000"/>
              </a:lnSpc>
            </a:pPr>
            <a:r>
              <a:rPr lang="fa-IR" sz="2800" dirty="0" smtClean="0">
                <a:solidFill>
                  <a:schemeClr val="accent2">
                    <a:lumMod val="50000"/>
                  </a:schemeClr>
                </a:solidFill>
                <a:effectLst>
                  <a:glow rad="127000">
                    <a:schemeClr val="accent5">
                      <a:lumMod val="40000"/>
                      <a:lumOff val="60000"/>
                    </a:schemeClr>
                  </a:glow>
                </a:effectLst>
                <a:cs typeface="B Titr" pitchFamily="2" charset="-78"/>
              </a:rPr>
              <a:t>اردیبهشت 95</a:t>
            </a:r>
            <a:endParaRPr lang="en-US" sz="2800" dirty="0" smtClean="0">
              <a:solidFill>
                <a:schemeClr val="accent2">
                  <a:lumMod val="50000"/>
                </a:schemeClr>
              </a:solidFill>
              <a:effectLst>
                <a:glow rad="127000">
                  <a:schemeClr val="accent5">
                    <a:lumMod val="40000"/>
                    <a:lumOff val="60000"/>
                  </a:schemeClr>
                </a:glow>
              </a:effectLst>
              <a:cs typeface="B Titr" pitchFamily="2" charset="-78"/>
            </a:endParaRPr>
          </a:p>
          <a:p>
            <a:pPr algn="ctr" rtl="0">
              <a:lnSpc>
                <a:spcPct val="150000"/>
              </a:lnSpc>
            </a:pPr>
            <a:endParaRPr lang="fa-IR" sz="2800" dirty="0" smtClean="0">
              <a:solidFill>
                <a:schemeClr val="accent2">
                  <a:lumMod val="50000"/>
                </a:schemeClr>
              </a:solidFill>
              <a:effectLst>
                <a:glow rad="127000">
                  <a:schemeClr val="accent5">
                    <a:lumMod val="40000"/>
                    <a:lumOff val="60000"/>
                  </a:schemeClr>
                </a:glow>
              </a:effectLst>
              <a:cs typeface="B Titr" pitchFamily="2" charset="-78"/>
            </a:endParaRPr>
          </a:p>
          <a:p>
            <a:pPr rtl="0">
              <a:lnSpc>
                <a:spcPct val="150000"/>
              </a:lnSpc>
            </a:pPr>
            <a:r>
              <a:rPr lang="fa-IR" sz="2800" dirty="0" smtClean="0">
                <a:solidFill>
                  <a:srgbClr val="791719"/>
                </a:solidFill>
                <a:cs typeface="B Titr" pitchFamily="2" charset="-78"/>
              </a:rPr>
              <a:t>عنوان مقاله:</a:t>
            </a:r>
            <a:endParaRPr lang="en-US" sz="2800" dirty="0" smtClean="0">
              <a:solidFill>
                <a:srgbClr val="791719"/>
              </a:solidFill>
              <a:cs typeface="B Titr" pitchFamily="2" charset="-78"/>
            </a:endParaRPr>
          </a:p>
          <a:p>
            <a:pPr rtl="0">
              <a:lnSpc>
                <a:spcPct val="150000"/>
              </a:lnSpc>
            </a:pPr>
            <a:endParaRPr lang="en-US" sz="28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  <a:p>
            <a:pPr rtl="0">
              <a:lnSpc>
                <a:spcPct val="150000"/>
              </a:lnSpc>
            </a:pPr>
            <a:r>
              <a:rPr lang="fa-IR" sz="2800" dirty="0" smtClean="0">
                <a:solidFill>
                  <a:srgbClr val="791719"/>
                </a:solidFill>
                <a:cs typeface="B Titr" pitchFamily="2" charset="-78"/>
              </a:rPr>
              <a:t>ارائه دهنده:</a:t>
            </a:r>
          </a:p>
          <a:p>
            <a:pPr algn="ctr" rtl="0">
              <a:lnSpc>
                <a:spcPct val="150000"/>
              </a:lnSpc>
            </a:pPr>
            <a:endParaRPr lang="en-US" sz="28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  <a:p>
            <a:pPr algn="ctr" rtl="0">
              <a:lnSpc>
                <a:spcPct val="150000"/>
              </a:lnSpc>
            </a:pPr>
            <a:endParaRPr lang="pl-PL" sz="2000" dirty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7215206" y="0"/>
            <a:ext cx="1928794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rtl="0"/>
            <a:r>
              <a:rPr lang="fa-IR" dirty="0" smtClean="0"/>
              <a:t>:</a:t>
            </a:r>
            <a:endParaRPr lang="en-US" dirty="0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072330" y="2500306"/>
            <a:ext cx="207167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همایش استانی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افق های نو در آموزش 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علوم تجربی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اردیبهشت 95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0494" y="5410856"/>
            <a:ext cx="1186794" cy="1186794"/>
          </a:xfrm>
          <a:prstGeom prst="rect">
            <a:avLst/>
          </a:prstGeom>
        </p:spPr>
      </p:pic>
      <p:pic>
        <p:nvPicPr>
          <p:cNvPr id="17" name="Picture 16" descr="C:\Users\Mahnaz\Downloads\LogoHHH.jpg"/>
          <p:cNvPicPr/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-1000" contras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49930">
            <a:off x="7391746" y="49814"/>
            <a:ext cx="1418339" cy="142112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8" name="Group 11"/>
          <p:cNvGrpSpPr>
            <a:grpSpLocks/>
          </p:cNvGrpSpPr>
          <p:nvPr/>
        </p:nvGrpSpPr>
        <p:grpSpPr bwMode="auto">
          <a:xfrm>
            <a:off x="214282" y="142852"/>
            <a:ext cx="2240778" cy="1125908"/>
            <a:chOff x="0" y="0"/>
            <a:chExt cx="19335" cy="9715"/>
          </a:xfrm>
        </p:grpSpPr>
        <p:pic>
          <p:nvPicPr>
            <p:cNvPr id="19" name="Picture 12"/>
            <p:cNvPicPr>
              <a:picLocks noChangeAspect="1"/>
            </p:cNvPicPr>
            <p:nvPr/>
          </p:nvPicPr>
          <p:blipFill>
            <a:blip r:embed="rId5" cstate="print"/>
            <a:srcRect l="5882" t="8089" r="2940" b="18382"/>
            <a:stretch>
              <a:fillRect/>
            </a:stretch>
          </p:blipFill>
          <p:spPr bwMode="auto">
            <a:xfrm>
              <a:off x="7524" y="95"/>
              <a:ext cx="11811" cy="9525"/>
            </a:xfrm>
            <a:prstGeom prst="rect">
              <a:avLst/>
            </a:prstGeom>
            <a:noFill/>
          </p:spPr>
        </p:pic>
        <p:pic>
          <p:nvPicPr>
            <p:cNvPr id="20" name="Picture 13"/>
            <p:cNvPicPr>
              <a:picLocks noChangeAspect="1"/>
            </p:cNvPicPr>
            <p:nvPr/>
          </p:nvPicPr>
          <p:blipFill>
            <a:blip r:embed="rId6" cstate="print"/>
            <a:srcRect l="4173" t="-745" r="15508" b="13680"/>
            <a:stretch>
              <a:fillRect/>
            </a:stretch>
          </p:blipFill>
          <p:spPr bwMode="auto">
            <a:xfrm>
              <a:off x="0" y="0"/>
              <a:ext cx="7334" cy="9715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214990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34"/>
          <p:cNvSpPr/>
          <p:nvPr/>
        </p:nvSpPr>
        <p:spPr>
          <a:xfrm>
            <a:off x="8532813" y="6308725"/>
            <a:ext cx="287337" cy="28892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36" name="Oval 35"/>
          <p:cNvSpPr/>
          <p:nvPr/>
        </p:nvSpPr>
        <p:spPr>
          <a:xfrm>
            <a:off x="8893175" y="6092825"/>
            <a:ext cx="134938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15365" name="Title 1"/>
          <p:cNvSpPr txBox="1">
            <a:spLocks/>
          </p:cNvSpPr>
          <p:nvPr/>
        </p:nvSpPr>
        <p:spPr bwMode="auto">
          <a:xfrm>
            <a:off x="214313" y="1143000"/>
            <a:ext cx="8429625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</a:pPr>
            <a:endParaRPr lang="fa-IR" sz="2000" b="1">
              <a:latin typeface="Tahoma" pitchFamily="34" charset="0"/>
              <a:cs typeface="B Mitra" pitchFamily="2" charset="-78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7215206" y="0"/>
            <a:ext cx="1928794" cy="6858000"/>
          </a:xfrm>
          <a:prstGeom prst="rect">
            <a:avLst/>
          </a:prstGeom>
          <a:gradFill flip="none" rotWithShape="1">
            <a:gsLst>
              <a:gs pos="30000">
                <a:schemeClr val="bg2">
                  <a:lumMod val="90000"/>
                </a:schemeClr>
              </a:gs>
              <a:gs pos="50000">
                <a:srgbClr val="990033">
                  <a:tint val="44500"/>
                  <a:satMod val="160000"/>
                </a:srgbClr>
              </a:gs>
              <a:gs pos="100000">
                <a:srgbClr val="990033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rtl="0"/>
            <a:r>
              <a:rPr lang="fa-IR" dirty="0" smtClean="0"/>
              <a:t>:</a:t>
            </a:r>
            <a:endParaRPr lang="en-US" dirty="0"/>
          </a:p>
        </p:txBody>
      </p:sp>
      <p:pic>
        <p:nvPicPr>
          <p:cNvPr id="16" name="Picture 4" descr="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9211" y="5800725"/>
            <a:ext cx="1214437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9073" y="321457"/>
            <a:ext cx="7196133" cy="1143000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"/>
          </p:nvPr>
        </p:nvSpPr>
        <p:spPr>
          <a:xfrm>
            <a:off x="457200" y="1905812"/>
            <a:ext cx="6758006" cy="4568139"/>
          </a:xfrm>
        </p:spPr>
        <p:txBody>
          <a:bodyPr/>
          <a:lstStyle/>
          <a:p>
            <a:pPr algn="r" rtl="1" eaLnBrk="1" hangingPunct="1"/>
            <a:r>
              <a:rPr lang="fa-IR" altLang="en-US" dirty="0">
                <a:cs typeface="B Nazanin" panose="00000400000000000000" pitchFamily="2" charset="-78"/>
              </a:rPr>
              <a:t>زمان ارائه پاورپوينت حداکثر 15 دقيقه است.</a:t>
            </a:r>
          </a:p>
          <a:p>
            <a:pPr algn="r" rtl="1" eaLnBrk="1" hangingPunct="1"/>
            <a:r>
              <a:rPr lang="fa-IR" altLang="en-US" dirty="0" smtClean="0">
                <a:cs typeface="B Nazanin" panose="00000400000000000000" pitchFamily="2" charset="-78"/>
              </a:rPr>
              <a:t>هر </a:t>
            </a:r>
            <a:r>
              <a:rPr lang="fa-IR" altLang="en-US" dirty="0">
                <a:cs typeface="B Nazanin" panose="00000400000000000000" pitchFamily="2" charset="-78"/>
              </a:rPr>
              <a:t>کدام از نويسندگان مقاله مجاز به ارائه مقاله می باشند.</a:t>
            </a:r>
          </a:p>
          <a:p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7072330" y="2500306"/>
            <a:ext cx="207167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همایش استانی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افق های نو در آموزش 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علوم تجربی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اردیبهشت 95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</p:txBody>
      </p:sp>
      <p:pic>
        <p:nvPicPr>
          <p:cNvPr id="20" name="Picture 19" descr="C:\Users\Mahnaz\Downloads\LogoHHH.jpg"/>
          <p:cNvPicPr/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-1000" contras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49930">
            <a:off x="7391746" y="49814"/>
            <a:ext cx="1418339" cy="142112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21" name="Group 11"/>
          <p:cNvGrpSpPr>
            <a:grpSpLocks/>
          </p:cNvGrpSpPr>
          <p:nvPr/>
        </p:nvGrpSpPr>
        <p:grpSpPr bwMode="auto">
          <a:xfrm>
            <a:off x="214282" y="142852"/>
            <a:ext cx="1933575" cy="971550"/>
            <a:chOff x="0" y="0"/>
            <a:chExt cx="19335" cy="9715"/>
          </a:xfrm>
        </p:grpSpPr>
        <p:pic>
          <p:nvPicPr>
            <p:cNvPr id="22" name="Picture 12"/>
            <p:cNvPicPr>
              <a:picLocks noChangeAspect="1"/>
            </p:cNvPicPr>
            <p:nvPr/>
          </p:nvPicPr>
          <p:blipFill>
            <a:blip r:embed="rId5" cstate="print"/>
            <a:srcRect l="5882" t="8089" r="2940" b="18382"/>
            <a:stretch>
              <a:fillRect/>
            </a:stretch>
          </p:blipFill>
          <p:spPr bwMode="auto">
            <a:xfrm>
              <a:off x="7524" y="95"/>
              <a:ext cx="11811" cy="9525"/>
            </a:xfrm>
            <a:prstGeom prst="rect">
              <a:avLst/>
            </a:prstGeom>
            <a:noFill/>
          </p:spPr>
        </p:pic>
        <p:pic>
          <p:nvPicPr>
            <p:cNvPr id="23" name="Picture 13"/>
            <p:cNvPicPr>
              <a:picLocks noChangeAspect="1"/>
            </p:cNvPicPr>
            <p:nvPr/>
          </p:nvPicPr>
          <p:blipFill>
            <a:blip r:embed="rId6" cstate="print"/>
            <a:srcRect l="4173" t="-745" r="15508" b="13680"/>
            <a:stretch>
              <a:fillRect/>
            </a:stretch>
          </p:blipFill>
          <p:spPr bwMode="auto">
            <a:xfrm>
              <a:off x="0" y="0"/>
              <a:ext cx="7334" cy="9715"/>
            </a:xfrm>
            <a:prstGeom prst="rect">
              <a:avLst/>
            </a:prstGeom>
            <a:noFill/>
          </p:spPr>
        </p:pic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0494" y="5410856"/>
            <a:ext cx="1186794" cy="1186794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34"/>
          <p:cNvSpPr/>
          <p:nvPr/>
        </p:nvSpPr>
        <p:spPr>
          <a:xfrm>
            <a:off x="8532813" y="6308725"/>
            <a:ext cx="287337" cy="28892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36" name="Oval 35"/>
          <p:cNvSpPr/>
          <p:nvPr/>
        </p:nvSpPr>
        <p:spPr>
          <a:xfrm>
            <a:off x="8893175" y="6092825"/>
            <a:ext cx="134938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15365" name="Title 1"/>
          <p:cNvSpPr txBox="1">
            <a:spLocks/>
          </p:cNvSpPr>
          <p:nvPr/>
        </p:nvSpPr>
        <p:spPr bwMode="auto">
          <a:xfrm>
            <a:off x="214313" y="1143000"/>
            <a:ext cx="8429625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</a:pPr>
            <a:endParaRPr lang="fa-IR" sz="2000" b="1">
              <a:latin typeface="Tahoma" pitchFamily="34" charset="0"/>
              <a:cs typeface="B Mitra" pitchFamily="2" charset="-78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7215206" y="0"/>
            <a:ext cx="1928794" cy="6858000"/>
          </a:xfrm>
          <a:prstGeom prst="rect">
            <a:avLst/>
          </a:prstGeom>
          <a:gradFill flip="none" rotWithShape="1">
            <a:gsLst>
              <a:gs pos="30000">
                <a:schemeClr val="bg2">
                  <a:lumMod val="90000"/>
                </a:schemeClr>
              </a:gs>
              <a:gs pos="50000">
                <a:srgbClr val="990033">
                  <a:tint val="44500"/>
                  <a:satMod val="160000"/>
                </a:srgbClr>
              </a:gs>
              <a:gs pos="100000">
                <a:srgbClr val="990033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rtl="0"/>
            <a:r>
              <a:rPr lang="fa-IR" dirty="0" smtClean="0"/>
              <a:t>:</a:t>
            </a:r>
            <a:endParaRPr lang="en-US" dirty="0"/>
          </a:p>
        </p:txBody>
      </p:sp>
      <p:pic>
        <p:nvPicPr>
          <p:cNvPr id="16" name="Picture 4" descr="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9211" y="5800725"/>
            <a:ext cx="1214437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9073" y="321457"/>
            <a:ext cx="7196133" cy="1143000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"/>
          </p:nvPr>
        </p:nvSpPr>
        <p:spPr>
          <a:xfrm>
            <a:off x="457200" y="1905812"/>
            <a:ext cx="6758006" cy="4568139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7072330" y="2500306"/>
            <a:ext cx="207167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همایش استانی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افق های نو در آموزش 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علوم تجربی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اردیبهشت 95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14282" y="142852"/>
            <a:ext cx="1933575" cy="971550"/>
            <a:chOff x="0" y="0"/>
            <a:chExt cx="19335" cy="9715"/>
          </a:xfrm>
        </p:grpSpPr>
        <p:pic>
          <p:nvPicPr>
            <p:cNvPr id="22" name="Picture 12"/>
            <p:cNvPicPr>
              <a:picLocks noChangeAspect="1"/>
            </p:cNvPicPr>
            <p:nvPr/>
          </p:nvPicPr>
          <p:blipFill>
            <a:blip r:embed="rId4" cstate="print"/>
            <a:srcRect l="5882" t="8089" r="2940" b="18382"/>
            <a:stretch>
              <a:fillRect/>
            </a:stretch>
          </p:blipFill>
          <p:spPr bwMode="auto">
            <a:xfrm>
              <a:off x="7524" y="95"/>
              <a:ext cx="11811" cy="9525"/>
            </a:xfrm>
            <a:prstGeom prst="rect">
              <a:avLst/>
            </a:prstGeom>
            <a:noFill/>
          </p:spPr>
        </p:pic>
        <p:pic>
          <p:nvPicPr>
            <p:cNvPr id="23" name="Picture 13"/>
            <p:cNvPicPr>
              <a:picLocks noChangeAspect="1"/>
            </p:cNvPicPr>
            <p:nvPr/>
          </p:nvPicPr>
          <p:blipFill>
            <a:blip r:embed="rId5" cstate="print"/>
            <a:srcRect l="4173" t="-745" r="15508" b="13680"/>
            <a:stretch>
              <a:fillRect/>
            </a:stretch>
          </p:blipFill>
          <p:spPr bwMode="auto">
            <a:xfrm>
              <a:off x="0" y="0"/>
              <a:ext cx="7334" cy="9715"/>
            </a:xfrm>
            <a:prstGeom prst="rect">
              <a:avLst/>
            </a:prstGeom>
            <a:noFill/>
          </p:spPr>
        </p:pic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0494" y="5410856"/>
            <a:ext cx="1186794" cy="1186794"/>
          </a:xfrm>
          <a:prstGeom prst="rect">
            <a:avLst/>
          </a:prstGeom>
        </p:spPr>
      </p:pic>
      <p:pic>
        <p:nvPicPr>
          <p:cNvPr id="21" name="Picture 20" descr="C:\Users\Mahnaz\Downloads\LogoHHH.jpg"/>
          <p:cNvPicPr/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-1000" contras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49930">
            <a:off x="7391746" y="49814"/>
            <a:ext cx="1418339" cy="142112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34"/>
          <p:cNvSpPr/>
          <p:nvPr/>
        </p:nvSpPr>
        <p:spPr>
          <a:xfrm>
            <a:off x="8532813" y="6308725"/>
            <a:ext cx="287337" cy="28892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36" name="Oval 35"/>
          <p:cNvSpPr/>
          <p:nvPr/>
        </p:nvSpPr>
        <p:spPr>
          <a:xfrm>
            <a:off x="8893175" y="6092825"/>
            <a:ext cx="134938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15365" name="Title 1"/>
          <p:cNvSpPr txBox="1">
            <a:spLocks/>
          </p:cNvSpPr>
          <p:nvPr/>
        </p:nvSpPr>
        <p:spPr bwMode="auto">
          <a:xfrm>
            <a:off x="214313" y="1143000"/>
            <a:ext cx="8429625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</a:pPr>
            <a:endParaRPr lang="fa-IR" sz="2000" b="1">
              <a:latin typeface="Tahoma" pitchFamily="34" charset="0"/>
              <a:cs typeface="B Mitra" pitchFamily="2" charset="-78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7215206" y="0"/>
            <a:ext cx="1928794" cy="6858000"/>
          </a:xfrm>
          <a:prstGeom prst="rect">
            <a:avLst/>
          </a:prstGeom>
          <a:gradFill flip="none" rotWithShape="1">
            <a:gsLst>
              <a:gs pos="30000">
                <a:schemeClr val="bg2">
                  <a:lumMod val="90000"/>
                </a:schemeClr>
              </a:gs>
              <a:gs pos="50000">
                <a:srgbClr val="990033">
                  <a:tint val="44500"/>
                  <a:satMod val="160000"/>
                </a:srgbClr>
              </a:gs>
              <a:gs pos="100000">
                <a:srgbClr val="990033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rtl="0"/>
            <a:r>
              <a:rPr lang="fa-IR" dirty="0" smtClean="0"/>
              <a:t>:</a:t>
            </a:r>
            <a:endParaRPr lang="en-US" dirty="0"/>
          </a:p>
        </p:txBody>
      </p:sp>
      <p:pic>
        <p:nvPicPr>
          <p:cNvPr id="16" name="Picture 4" descr="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9211" y="5800725"/>
            <a:ext cx="1214437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9073" y="321457"/>
            <a:ext cx="7196133" cy="1143000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"/>
          </p:nvPr>
        </p:nvSpPr>
        <p:spPr>
          <a:xfrm>
            <a:off x="457200" y="1905812"/>
            <a:ext cx="6758006" cy="4568139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7072330" y="2500306"/>
            <a:ext cx="207167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همایش استانی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افق های نو در آموزش 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علوم تجربی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اردیبهشت 95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14282" y="142852"/>
            <a:ext cx="1933575" cy="971550"/>
            <a:chOff x="0" y="0"/>
            <a:chExt cx="19335" cy="9715"/>
          </a:xfrm>
        </p:grpSpPr>
        <p:pic>
          <p:nvPicPr>
            <p:cNvPr id="22" name="Picture 12"/>
            <p:cNvPicPr>
              <a:picLocks noChangeAspect="1"/>
            </p:cNvPicPr>
            <p:nvPr/>
          </p:nvPicPr>
          <p:blipFill>
            <a:blip r:embed="rId4" cstate="print"/>
            <a:srcRect l="5882" t="8089" r="2940" b="18382"/>
            <a:stretch>
              <a:fillRect/>
            </a:stretch>
          </p:blipFill>
          <p:spPr bwMode="auto">
            <a:xfrm>
              <a:off x="7524" y="95"/>
              <a:ext cx="11811" cy="9525"/>
            </a:xfrm>
            <a:prstGeom prst="rect">
              <a:avLst/>
            </a:prstGeom>
            <a:noFill/>
          </p:spPr>
        </p:pic>
        <p:pic>
          <p:nvPicPr>
            <p:cNvPr id="23" name="Picture 13"/>
            <p:cNvPicPr>
              <a:picLocks noChangeAspect="1"/>
            </p:cNvPicPr>
            <p:nvPr/>
          </p:nvPicPr>
          <p:blipFill>
            <a:blip r:embed="rId5" cstate="print"/>
            <a:srcRect l="4173" t="-745" r="15508" b="13680"/>
            <a:stretch>
              <a:fillRect/>
            </a:stretch>
          </p:blipFill>
          <p:spPr bwMode="auto">
            <a:xfrm>
              <a:off x="0" y="0"/>
              <a:ext cx="7334" cy="9715"/>
            </a:xfrm>
            <a:prstGeom prst="rect">
              <a:avLst/>
            </a:prstGeom>
            <a:noFill/>
          </p:spPr>
        </p:pic>
      </p:grpSp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0494" y="5410856"/>
            <a:ext cx="1186794" cy="1186794"/>
          </a:xfrm>
          <a:prstGeom prst="rect">
            <a:avLst/>
          </a:prstGeom>
        </p:spPr>
      </p:pic>
      <p:pic>
        <p:nvPicPr>
          <p:cNvPr id="24" name="Picture 23" descr="C:\Users\Mahnaz\Downloads\LogoHHH.jpg"/>
          <p:cNvPicPr/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-1000" contras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49930">
            <a:off x="7391746" y="49814"/>
            <a:ext cx="1418339" cy="142112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34"/>
          <p:cNvSpPr/>
          <p:nvPr/>
        </p:nvSpPr>
        <p:spPr>
          <a:xfrm>
            <a:off x="8532813" y="6308725"/>
            <a:ext cx="287337" cy="28892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36" name="Oval 35"/>
          <p:cNvSpPr/>
          <p:nvPr/>
        </p:nvSpPr>
        <p:spPr>
          <a:xfrm>
            <a:off x="8893175" y="6092825"/>
            <a:ext cx="134938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15365" name="Title 1"/>
          <p:cNvSpPr txBox="1">
            <a:spLocks/>
          </p:cNvSpPr>
          <p:nvPr/>
        </p:nvSpPr>
        <p:spPr bwMode="auto">
          <a:xfrm>
            <a:off x="214313" y="1143000"/>
            <a:ext cx="8429625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</a:pPr>
            <a:endParaRPr lang="fa-IR" sz="2000" b="1">
              <a:latin typeface="Tahoma" pitchFamily="34" charset="0"/>
              <a:cs typeface="B Mitra" pitchFamily="2" charset="-78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7215206" y="0"/>
            <a:ext cx="1928794" cy="6858000"/>
          </a:xfrm>
          <a:prstGeom prst="rect">
            <a:avLst/>
          </a:prstGeom>
          <a:gradFill flip="none" rotWithShape="1">
            <a:gsLst>
              <a:gs pos="30000">
                <a:schemeClr val="bg2">
                  <a:lumMod val="90000"/>
                </a:schemeClr>
              </a:gs>
              <a:gs pos="50000">
                <a:srgbClr val="990033">
                  <a:tint val="44500"/>
                  <a:satMod val="160000"/>
                </a:srgbClr>
              </a:gs>
              <a:gs pos="100000">
                <a:srgbClr val="990033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rtl="0"/>
            <a:r>
              <a:rPr lang="fa-IR" dirty="0" smtClean="0"/>
              <a:t>:</a:t>
            </a:r>
            <a:endParaRPr lang="en-US" dirty="0"/>
          </a:p>
        </p:txBody>
      </p:sp>
      <p:pic>
        <p:nvPicPr>
          <p:cNvPr id="16" name="Picture 4" descr="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9211" y="5800725"/>
            <a:ext cx="1214437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9073" y="321457"/>
            <a:ext cx="7196133" cy="1143000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"/>
          </p:nvPr>
        </p:nvSpPr>
        <p:spPr>
          <a:xfrm>
            <a:off x="457200" y="1905812"/>
            <a:ext cx="6758006" cy="4568139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7072330" y="2500306"/>
            <a:ext cx="207167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همایش استانی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افق های نو در آموزش 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علوم تجربی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اردیبهشت 95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14282" y="142852"/>
            <a:ext cx="1933575" cy="971550"/>
            <a:chOff x="0" y="0"/>
            <a:chExt cx="19335" cy="9715"/>
          </a:xfrm>
        </p:grpSpPr>
        <p:pic>
          <p:nvPicPr>
            <p:cNvPr id="22" name="Picture 12"/>
            <p:cNvPicPr>
              <a:picLocks noChangeAspect="1"/>
            </p:cNvPicPr>
            <p:nvPr/>
          </p:nvPicPr>
          <p:blipFill>
            <a:blip r:embed="rId4" cstate="print"/>
            <a:srcRect l="5882" t="8089" r="2940" b="18382"/>
            <a:stretch>
              <a:fillRect/>
            </a:stretch>
          </p:blipFill>
          <p:spPr bwMode="auto">
            <a:xfrm>
              <a:off x="7524" y="95"/>
              <a:ext cx="11811" cy="9525"/>
            </a:xfrm>
            <a:prstGeom prst="rect">
              <a:avLst/>
            </a:prstGeom>
            <a:noFill/>
          </p:spPr>
        </p:pic>
        <p:pic>
          <p:nvPicPr>
            <p:cNvPr id="23" name="Picture 13"/>
            <p:cNvPicPr>
              <a:picLocks noChangeAspect="1"/>
            </p:cNvPicPr>
            <p:nvPr/>
          </p:nvPicPr>
          <p:blipFill>
            <a:blip r:embed="rId5" cstate="print"/>
            <a:srcRect l="4173" t="-745" r="15508" b="13680"/>
            <a:stretch>
              <a:fillRect/>
            </a:stretch>
          </p:blipFill>
          <p:spPr bwMode="auto">
            <a:xfrm>
              <a:off x="0" y="0"/>
              <a:ext cx="7334" cy="9715"/>
            </a:xfrm>
            <a:prstGeom prst="rect">
              <a:avLst/>
            </a:prstGeom>
            <a:noFill/>
          </p:spPr>
        </p:pic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0494" y="5410856"/>
            <a:ext cx="1186794" cy="1186794"/>
          </a:xfrm>
          <a:prstGeom prst="rect">
            <a:avLst/>
          </a:prstGeom>
        </p:spPr>
      </p:pic>
      <p:pic>
        <p:nvPicPr>
          <p:cNvPr id="21" name="Picture 20" descr="C:\Users\Mahnaz\Downloads\LogoHHH.jpg"/>
          <p:cNvPicPr/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-1000" contras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49930">
            <a:off x="7391746" y="49814"/>
            <a:ext cx="1418339" cy="142112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34"/>
          <p:cNvSpPr/>
          <p:nvPr/>
        </p:nvSpPr>
        <p:spPr>
          <a:xfrm>
            <a:off x="8532813" y="6308725"/>
            <a:ext cx="287337" cy="28892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36" name="Oval 35"/>
          <p:cNvSpPr/>
          <p:nvPr/>
        </p:nvSpPr>
        <p:spPr>
          <a:xfrm>
            <a:off x="8893175" y="6092825"/>
            <a:ext cx="134938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15365" name="Title 1"/>
          <p:cNvSpPr txBox="1">
            <a:spLocks/>
          </p:cNvSpPr>
          <p:nvPr/>
        </p:nvSpPr>
        <p:spPr bwMode="auto">
          <a:xfrm>
            <a:off x="214313" y="1143000"/>
            <a:ext cx="8429625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</a:pPr>
            <a:endParaRPr lang="fa-IR" sz="2000" b="1">
              <a:latin typeface="Tahoma" pitchFamily="34" charset="0"/>
              <a:cs typeface="B Mitra" pitchFamily="2" charset="-78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7215206" y="0"/>
            <a:ext cx="1928794" cy="6858000"/>
          </a:xfrm>
          <a:prstGeom prst="rect">
            <a:avLst/>
          </a:prstGeom>
          <a:gradFill flip="none" rotWithShape="1">
            <a:gsLst>
              <a:gs pos="30000">
                <a:schemeClr val="bg2">
                  <a:lumMod val="90000"/>
                </a:schemeClr>
              </a:gs>
              <a:gs pos="50000">
                <a:srgbClr val="990033">
                  <a:tint val="44500"/>
                  <a:satMod val="160000"/>
                </a:srgbClr>
              </a:gs>
              <a:gs pos="100000">
                <a:srgbClr val="990033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rtl="0"/>
            <a:r>
              <a:rPr lang="fa-IR" dirty="0" smtClean="0"/>
              <a:t>:</a:t>
            </a:r>
            <a:endParaRPr lang="en-US" dirty="0"/>
          </a:p>
        </p:txBody>
      </p:sp>
      <p:pic>
        <p:nvPicPr>
          <p:cNvPr id="16" name="Picture 4" descr="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9211" y="5800725"/>
            <a:ext cx="1214437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9073" y="321457"/>
            <a:ext cx="7196133" cy="1143000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"/>
          </p:nvPr>
        </p:nvSpPr>
        <p:spPr>
          <a:xfrm>
            <a:off x="457200" y="1905812"/>
            <a:ext cx="6758006" cy="4568139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7072330" y="2500306"/>
            <a:ext cx="207167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همایش استانی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افق های نو در آموزش 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علوم تجربی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اردیبهشت 95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14282" y="142852"/>
            <a:ext cx="1933575" cy="971550"/>
            <a:chOff x="0" y="0"/>
            <a:chExt cx="19335" cy="9715"/>
          </a:xfrm>
        </p:grpSpPr>
        <p:pic>
          <p:nvPicPr>
            <p:cNvPr id="22" name="Picture 12"/>
            <p:cNvPicPr>
              <a:picLocks noChangeAspect="1"/>
            </p:cNvPicPr>
            <p:nvPr/>
          </p:nvPicPr>
          <p:blipFill>
            <a:blip r:embed="rId4" cstate="print"/>
            <a:srcRect l="5882" t="8089" r="2940" b="18382"/>
            <a:stretch>
              <a:fillRect/>
            </a:stretch>
          </p:blipFill>
          <p:spPr bwMode="auto">
            <a:xfrm>
              <a:off x="7524" y="95"/>
              <a:ext cx="11811" cy="9525"/>
            </a:xfrm>
            <a:prstGeom prst="rect">
              <a:avLst/>
            </a:prstGeom>
            <a:noFill/>
          </p:spPr>
        </p:pic>
        <p:pic>
          <p:nvPicPr>
            <p:cNvPr id="23" name="Picture 13"/>
            <p:cNvPicPr>
              <a:picLocks noChangeAspect="1"/>
            </p:cNvPicPr>
            <p:nvPr/>
          </p:nvPicPr>
          <p:blipFill>
            <a:blip r:embed="rId5" cstate="print"/>
            <a:srcRect l="4173" t="-745" r="15508" b="13680"/>
            <a:stretch>
              <a:fillRect/>
            </a:stretch>
          </p:blipFill>
          <p:spPr bwMode="auto">
            <a:xfrm>
              <a:off x="0" y="0"/>
              <a:ext cx="7334" cy="9715"/>
            </a:xfrm>
            <a:prstGeom prst="rect">
              <a:avLst/>
            </a:prstGeom>
            <a:noFill/>
          </p:spPr>
        </p:pic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0494" y="5410856"/>
            <a:ext cx="1186794" cy="1186794"/>
          </a:xfrm>
          <a:prstGeom prst="rect">
            <a:avLst/>
          </a:prstGeom>
        </p:spPr>
      </p:pic>
      <p:pic>
        <p:nvPicPr>
          <p:cNvPr id="21" name="Picture 20" descr="C:\Users\Mahnaz\Downloads\LogoHHH.jpg"/>
          <p:cNvPicPr/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-1000" contras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49930">
            <a:off x="7391746" y="49814"/>
            <a:ext cx="1418339" cy="142112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34"/>
          <p:cNvSpPr/>
          <p:nvPr/>
        </p:nvSpPr>
        <p:spPr>
          <a:xfrm>
            <a:off x="8532813" y="6308725"/>
            <a:ext cx="287337" cy="28892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36" name="Oval 35"/>
          <p:cNvSpPr/>
          <p:nvPr/>
        </p:nvSpPr>
        <p:spPr>
          <a:xfrm>
            <a:off x="8893175" y="6092825"/>
            <a:ext cx="134938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15365" name="Title 1"/>
          <p:cNvSpPr txBox="1">
            <a:spLocks/>
          </p:cNvSpPr>
          <p:nvPr/>
        </p:nvSpPr>
        <p:spPr bwMode="auto">
          <a:xfrm>
            <a:off x="214313" y="1143000"/>
            <a:ext cx="8429625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</a:pPr>
            <a:endParaRPr lang="fa-IR" sz="2000" b="1">
              <a:latin typeface="Tahoma" pitchFamily="34" charset="0"/>
              <a:cs typeface="B Mitra" pitchFamily="2" charset="-78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7215206" y="0"/>
            <a:ext cx="1928794" cy="6858000"/>
          </a:xfrm>
          <a:prstGeom prst="rect">
            <a:avLst/>
          </a:prstGeom>
          <a:gradFill flip="none" rotWithShape="1">
            <a:gsLst>
              <a:gs pos="30000">
                <a:schemeClr val="bg2">
                  <a:lumMod val="90000"/>
                </a:schemeClr>
              </a:gs>
              <a:gs pos="50000">
                <a:srgbClr val="990033">
                  <a:tint val="44500"/>
                  <a:satMod val="160000"/>
                </a:srgbClr>
              </a:gs>
              <a:gs pos="100000">
                <a:srgbClr val="990033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rtl="0"/>
            <a:r>
              <a:rPr lang="fa-IR" dirty="0" smtClean="0"/>
              <a:t>:</a:t>
            </a:r>
            <a:endParaRPr lang="en-US" dirty="0"/>
          </a:p>
        </p:txBody>
      </p:sp>
      <p:pic>
        <p:nvPicPr>
          <p:cNvPr id="16" name="Picture 4" descr="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9211" y="5800725"/>
            <a:ext cx="1214437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9073" y="321457"/>
            <a:ext cx="7196133" cy="1143000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"/>
          </p:nvPr>
        </p:nvSpPr>
        <p:spPr>
          <a:xfrm>
            <a:off x="457200" y="1905812"/>
            <a:ext cx="6758006" cy="4568139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7072330" y="2500306"/>
            <a:ext cx="207167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همایش استانی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افق های نو در آموزش 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علوم تجربی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اردیبهشت 95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14282" y="142852"/>
            <a:ext cx="1933575" cy="971550"/>
            <a:chOff x="0" y="0"/>
            <a:chExt cx="19335" cy="9715"/>
          </a:xfrm>
        </p:grpSpPr>
        <p:pic>
          <p:nvPicPr>
            <p:cNvPr id="22" name="Picture 12"/>
            <p:cNvPicPr>
              <a:picLocks noChangeAspect="1"/>
            </p:cNvPicPr>
            <p:nvPr/>
          </p:nvPicPr>
          <p:blipFill>
            <a:blip r:embed="rId4" cstate="print"/>
            <a:srcRect l="5882" t="8089" r="2940" b="18382"/>
            <a:stretch>
              <a:fillRect/>
            </a:stretch>
          </p:blipFill>
          <p:spPr bwMode="auto">
            <a:xfrm>
              <a:off x="7524" y="95"/>
              <a:ext cx="11811" cy="9525"/>
            </a:xfrm>
            <a:prstGeom prst="rect">
              <a:avLst/>
            </a:prstGeom>
            <a:noFill/>
          </p:spPr>
        </p:pic>
        <p:pic>
          <p:nvPicPr>
            <p:cNvPr id="23" name="Picture 13"/>
            <p:cNvPicPr>
              <a:picLocks noChangeAspect="1"/>
            </p:cNvPicPr>
            <p:nvPr/>
          </p:nvPicPr>
          <p:blipFill>
            <a:blip r:embed="rId5" cstate="print"/>
            <a:srcRect l="4173" t="-745" r="15508" b="13680"/>
            <a:stretch>
              <a:fillRect/>
            </a:stretch>
          </p:blipFill>
          <p:spPr bwMode="auto">
            <a:xfrm>
              <a:off x="0" y="0"/>
              <a:ext cx="7334" cy="9715"/>
            </a:xfrm>
            <a:prstGeom prst="rect">
              <a:avLst/>
            </a:prstGeom>
            <a:noFill/>
          </p:spPr>
        </p:pic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0494" y="5410856"/>
            <a:ext cx="1186794" cy="1186794"/>
          </a:xfrm>
          <a:prstGeom prst="rect">
            <a:avLst/>
          </a:prstGeom>
        </p:spPr>
      </p:pic>
      <p:pic>
        <p:nvPicPr>
          <p:cNvPr id="24" name="Picture 23" descr="C:\Users\Mahnaz\Downloads\LogoHHH.jpg"/>
          <p:cNvPicPr/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-1000" contras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49930">
            <a:off x="7391746" y="49814"/>
            <a:ext cx="1418339" cy="142112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34"/>
          <p:cNvSpPr/>
          <p:nvPr/>
        </p:nvSpPr>
        <p:spPr>
          <a:xfrm>
            <a:off x="8532813" y="6308725"/>
            <a:ext cx="287337" cy="28892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36" name="Oval 35"/>
          <p:cNvSpPr/>
          <p:nvPr/>
        </p:nvSpPr>
        <p:spPr>
          <a:xfrm>
            <a:off x="8893175" y="6092825"/>
            <a:ext cx="134938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15365" name="Title 1"/>
          <p:cNvSpPr txBox="1">
            <a:spLocks/>
          </p:cNvSpPr>
          <p:nvPr/>
        </p:nvSpPr>
        <p:spPr bwMode="auto">
          <a:xfrm>
            <a:off x="214313" y="1143000"/>
            <a:ext cx="8429625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</a:pPr>
            <a:endParaRPr lang="fa-IR" sz="2000" b="1">
              <a:latin typeface="Tahoma" pitchFamily="34" charset="0"/>
              <a:cs typeface="B Mitra" pitchFamily="2" charset="-78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7215206" y="0"/>
            <a:ext cx="1928794" cy="6858000"/>
          </a:xfrm>
          <a:prstGeom prst="rect">
            <a:avLst/>
          </a:prstGeom>
          <a:gradFill flip="none" rotWithShape="1">
            <a:gsLst>
              <a:gs pos="30000">
                <a:schemeClr val="bg2">
                  <a:lumMod val="90000"/>
                </a:schemeClr>
              </a:gs>
              <a:gs pos="50000">
                <a:srgbClr val="990033">
                  <a:tint val="44500"/>
                  <a:satMod val="160000"/>
                </a:srgbClr>
              </a:gs>
              <a:gs pos="100000">
                <a:srgbClr val="990033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rtl="0"/>
            <a:r>
              <a:rPr lang="fa-IR" dirty="0" smtClean="0"/>
              <a:t>:</a:t>
            </a:r>
            <a:endParaRPr lang="en-US" dirty="0"/>
          </a:p>
        </p:txBody>
      </p:sp>
      <p:pic>
        <p:nvPicPr>
          <p:cNvPr id="16" name="Picture 4" descr="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9211" y="5800725"/>
            <a:ext cx="1214437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9073" y="321457"/>
            <a:ext cx="7196133" cy="1143000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"/>
          </p:nvPr>
        </p:nvSpPr>
        <p:spPr>
          <a:xfrm>
            <a:off x="457200" y="1905812"/>
            <a:ext cx="6758006" cy="4568139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7072330" y="2500306"/>
            <a:ext cx="207167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همایش استانی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افق های نو در آموزش 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علوم تجربی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اردیبهشت 95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14282" y="142852"/>
            <a:ext cx="1933575" cy="971550"/>
            <a:chOff x="0" y="0"/>
            <a:chExt cx="19335" cy="9715"/>
          </a:xfrm>
        </p:grpSpPr>
        <p:pic>
          <p:nvPicPr>
            <p:cNvPr id="22" name="Picture 12"/>
            <p:cNvPicPr>
              <a:picLocks noChangeAspect="1"/>
            </p:cNvPicPr>
            <p:nvPr/>
          </p:nvPicPr>
          <p:blipFill>
            <a:blip r:embed="rId4" cstate="print"/>
            <a:srcRect l="5882" t="8089" r="2940" b="18382"/>
            <a:stretch>
              <a:fillRect/>
            </a:stretch>
          </p:blipFill>
          <p:spPr bwMode="auto">
            <a:xfrm>
              <a:off x="7524" y="95"/>
              <a:ext cx="11811" cy="9525"/>
            </a:xfrm>
            <a:prstGeom prst="rect">
              <a:avLst/>
            </a:prstGeom>
            <a:noFill/>
          </p:spPr>
        </p:pic>
        <p:pic>
          <p:nvPicPr>
            <p:cNvPr id="23" name="Picture 13"/>
            <p:cNvPicPr>
              <a:picLocks noChangeAspect="1"/>
            </p:cNvPicPr>
            <p:nvPr/>
          </p:nvPicPr>
          <p:blipFill>
            <a:blip r:embed="rId5" cstate="print"/>
            <a:srcRect l="4173" t="-745" r="15508" b="13680"/>
            <a:stretch>
              <a:fillRect/>
            </a:stretch>
          </p:blipFill>
          <p:spPr bwMode="auto">
            <a:xfrm>
              <a:off x="0" y="0"/>
              <a:ext cx="7334" cy="9715"/>
            </a:xfrm>
            <a:prstGeom prst="rect">
              <a:avLst/>
            </a:prstGeom>
            <a:noFill/>
          </p:spPr>
        </p:pic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0494" y="5410856"/>
            <a:ext cx="1186794" cy="1186794"/>
          </a:xfrm>
          <a:prstGeom prst="rect">
            <a:avLst/>
          </a:prstGeom>
        </p:spPr>
      </p:pic>
      <p:pic>
        <p:nvPicPr>
          <p:cNvPr id="21" name="Picture 20" descr="C:\Users\Mahnaz\Downloads\LogoHHH.jpg"/>
          <p:cNvPicPr/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-1000" contras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49930">
            <a:off x="7391746" y="49814"/>
            <a:ext cx="1418339" cy="142112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34"/>
          <p:cNvSpPr/>
          <p:nvPr/>
        </p:nvSpPr>
        <p:spPr>
          <a:xfrm>
            <a:off x="8532813" y="6308725"/>
            <a:ext cx="287337" cy="28892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36" name="Oval 35"/>
          <p:cNvSpPr/>
          <p:nvPr/>
        </p:nvSpPr>
        <p:spPr>
          <a:xfrm>
            <a:off x="8893175" y="6092825"/>
            <a:ext cx="134938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pl-PL"/>
          </a:p>
        </p:txBody>
      </p:sp>
      <p:sp>
        <p:nvSpPr>
          <p:cNvPr id="15365" name="Title 1"/>
          <p:cNvSpPr txBox="1">
            <a:spLocks/>
          </p:cNvSpPr>
          <p:nvPr/>
        </p:nvSpPr>
        <p:spPr bwMode="auto">
          <a:xfrm>
            <a:off x="214313" y="1143000"/>
            <a:ext cx="8429625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</a:pPr>
            <a:endParaRPr lang="fa-IR" sz="2000" b="1">
              <a:latin typeface="Tahoma" pitchFamily="34" charset="0"/>
              <a:cs typeface="B Mitra" pitchFamily="2" charset="-78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7215206" y="0"/>
            <a:ext cx="1928794" cy="6858000"/>
          </a:xfrm>
          <a:prstGeom prst="rect">
            <a:avLst/>
          </a:prstGeom>
          <a:gradFill flip="none" rotWithShape="1">
            <a:gsLst>
              <a:gs pos="30000">
                <a:schemeClr val="bg2">
                  <a:lumMod val="90000"/>
                </a:schemeClr>
              </a:gs>
              <a:gs pos="50000">
                <a:srgbClr val="990033">
                  <a:tint val="44500"/>
                  <a:satMod val="160000"/>
                </a:srgbClr>
              </a:gs>
              <a:gs pos="100000">
                <a:srgbClr val="990033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 rtl="0"/>
            <a:r>
              <a:rPr lang="fa-IR" dirty="0" smtClean="0"/>
              <a:t>:</a:t>
            </a:r>
            <a:endParaRPr lang="en-US" dirty="0"/>
          </a:p>
        </p:txBody>
      </p:sp>
      <p:pic>
        <p:nvPicPr>
          <p:cNvPr id="16" name="Picture 4" descr="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9211" y="5800725"/>
            <a:ext cx="1214437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9073" y="321457"/>
            <a:ext cx="7196133" cy="1143000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"/>
          </p:nvPr>
        </p:nvSpPr>
        <p:spPr>
          <a:xfrm>
            <a:off x="457200" y="1905812"/>
            <a:ext cx="6758006" cy="4568139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7072330" y="2500306"/>
            <a:ext cx="207167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همایش استانی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افق های نو در آموزش 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علوم تجربی</a:t>
            </a:r>
          </a:p>
          <a:p>
            <a:pPr algn="ctr" rtl="0">
              <a:lnSpc>
                <a:spcPct val="150000"/>
              </a:lnSpc>
            </a:pPr>
            <a:r>
              <a:rPr lang="fa-IR" sz="1600" dirty="0" smtClean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اردیبهشت 95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14282" y="142852"/>
            <a:ext cx="1933575" cy="971550"/>
            <a:chOff x="0" y="0"/>
            <a:chExt cx="19335" cy="9715"/>
          </a:xfrm>
        </p:grpSpPr>
        <p:pic>
          <p:nvPicPr>
            <p:cNvPr id="22" name="Picture 12"/>
            <p:cNvPicPr>
              <a:picLocks noChangeAspect="1"/>
            </p:cNvPicPr>
            <p:nvPr/>
          </p:nvPicPr>
          <p:blipFill>
            <a:blip r:embed="rId4" cstate="print"/>
            <a:srcRect l="5882" t="8089" r="2940" b="18382"/>
            <a:stretch>
              <a:fillRect/>
            </a:stretch>
          </p:blipFill>
          <p:spPr bwMode="auto">
            <a:xfrm>
              <a:off x="7524" y="95"/>
              <a:ext cx="11811" cy="9525"/>
            </a:xfrm>
            <a:prstGeom prst="rect">
              <a:avLst/>
            </a:prstGeom>
            <a:noFill/>
          </p:spPr>
        </p:pic>
        <p:pic>
          <p:nvPicPr>
            <p:cNvPr id="23" name="Picture 13"/>
            <p:cNvPicPr>
              <a:picLocks noChangeAspect="1"/>
            </p:cNvPicPr>
            <p:nvPr/>
          </p:nvPicPr>
          <p:blipFill>
            <a:blip r:embed="rId5" cstate="print"/>
            <a:srcRect l="4173" t="-745" r="15508" b="13680"/>
            <a:stretch>
              <a:fillRect/>
            </a:stretch>
          </p:blipFill>
          <p:spPr bwMode="auto">
            <a:xfrm>
              <a:off x="0" y="0"/>
              <a:ext cx="7334" cy="9715"/>
            </a:xfrm>
            <a:prstGeom prst="rect">
              <a:avLst/>
            </a:prstGeom>
            <a:noFill/>
          </p:spPr>
        </p:pic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0494" y="5410856"/>
            <a:ext cx="1186794" cy="1186794"/>
          </a:xfrm>
          <a:prstGeom prst="rect">
            <a:avLst/>
          </a:prstGeom>
        </p:spPr>
      </p:pic>
      <p:pic>
        <p:nvPicPr>
          <p:cNvPr id="21" name="Picture 20" descr="C:\Users\Mahnaz\Downloads\LogoHHH.jpg"/>
          <p:cNvPicPr/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-1000" contras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49930">
            <a:off x="7391746" y="49814"/>
            <a:ext cx="1418339" cy="142112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ykusz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Wykusz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ykusz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8158</TotalTime>
  <Words>415</Words>
  <Application>Microsoft Office PowerPoint</Application>
  <PresentationFormat>On-screen Show (4:3)</PresentationFormat>
  <Paragraphs>63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B Mitra</vt:lpstr>
      <vt:lpstr>B Nazanin</vt:lpstr>
      <vt:lpstr>B Titr</vt:lpstr>
      <vt:lpstr>Century Schoolbook</vt:lpstr>
      <vt:lpstr>Tahoma</vt:lpstr>
      <vt:lpstr>Times New Roman</vt:lpstr>
      <vt:lpstr>Wingdings</vt:lpstr>
      <vt:lpstr>Wingdings 2</vt:lpstr>
      <vt:lpstr>Wykusz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MRT www.Win2Farsi.com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Chemia</dc:creator>
  <cp:lastModifiedBy>Mahnaz</cp:lastModifiedBy>
  <cp:revision>639</cp:revision>
  <dcterms:created xsi:type="dcterms:W3CDTF">2011-03-28T12:27:58Z</dcterms:created>
  <dcterms:modified xsi:type="dcterms:W3CDTF">2016-05-10T05:59:28Z</dcterms:modified>
</cp:coreProperties>
</file>